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3"/>
  </p:sldMasterIdLst>
  <p:notesMasterIdLst>
    <p:notesMasterId r:id="rId23"/>
  </p:notesMasterIdLst>
  <p:sldIdLst>
    <p:sldId id="323" r:id="rId4"/>
    <p:sldId id="352" r:id="rId5"/>
    <p:sldId id="353" r:id="rId6"/>
    <p:sldId id="354" r:id="rId7"/>
    <p:sldId id="355" r:id="rId8"/>
    <p:sldId id="356" r:id="rId9"/>
    <p:sldId id="341" r:id="rId10"/>
    <p:sldId id="357" r:id="rId11"/>
    <p:sldId id="324" r:id="rId12"/>
    <p:sldId id="332" r:id="rId13"/>
    <p:sldId id="365" r:id="rId14"/>
    <p:sldId id="331" r:id="rId15"/>
    <p:sldId id="333" r:id="rId16"/>
    <p:sldId id="349" r:id="rId17"/>
    <p:sldId id="343" r:id="rId18"/>
    <p:sldId id="342" r:id="rId19"/>
    <p:sldId id="364" r:id="rId20"/>
    <p:sldId id="351" r:id="rId21"/>
    <p:sldId id="363" r:id="rId22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333300"/>
    <a:srgbClr val="FFCC00"/>
    <a:srgbClr val="74554C"/>
    <a:srgbClr val="CC0000"/>
    <a:srgbClr val="0000CC"/>
    <a:srgbClr val="0066FF"/>
    <a:srgbClr val="172C51"/>
    <a:srgbClr val="99CCFF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81" autoAdjust="0"/>
    <p:restoredTop sz="88616" autoAdjust="0"/>
  </p:normalViewPr>
  <p:slideViewPr>
    <p:cSldViewPr snapToGrid="0" snapToObjects="1">
      <p:cViewPr varScale="1">
        <p:scale>
          <a:sx n="70" d="100"/>
          <a:sy n="70" d="100"/>
        </p:scale>
        <p:origin x="1764" y="366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10342" y="0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6975" y="701675"/>
            <a:ext cx="4683125" cy="35115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3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3610" y="4447461"/>
            <a:ext cx="5189855" cy="4213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13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94921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13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10342" y="8894921"/>
            <a:ext cx="3066733" cy="468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936" tIns="46968" rIns="93936" bIns="46968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22BF939-8769-4143-8882-6E48672856E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81300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867805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10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b="0" i="0" dirty="0">
                <a:solidFill>
                  <a:srgbClr val="333333"/>
                </a:solidFill>
                <a:effectLst/>
                <a:latin typeface="Georgia" panose="02040502050405020303" pitchFamily="18" charset="0"/>
              </a:rPr>
              <a:t>The area of land where all the sewers flow to a single end point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5716304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887723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/>
              <a:t>50 to 80 years is the average life of clay pipe. 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The leakage exfiltration or infiltration shall </a:t>
            </a:r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not exceed 100 gallons per inch of pipe diameter per mile per day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31% of our gravity sewer is between 51 – 76 years old, 31% is between 26 – 50 years old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 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88996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13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50 to 80 years is the average life of clay pipe. 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The leakage exfiltration or infiltration shall </a:t>
            </a:r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not exceed 100 gallons per inch of pipe diameter per mile per day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 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30824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14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50 to 80 years is the average life of clay pipe. 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The leakage exfiltration or infiltration shall </a:t>
            </a:r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not exceed 100 gallons per inch of pipe diameter per mile per day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 </a:t>
            </a:r>
            <a:endParaRPr lang="en-US" altLang="en-US" dirty="0"/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030573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15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Exfiltration is defined as the leakage of </a:t>
            </a:r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wastewater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 out of a sanitary </a:t>
            </a:r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sewer system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. Exfiltration seeps out of broken or damaged </a:t>
            </a:r>
            <a:r>
              <a:rPr lang="en-US" b="1" i="0" dirty="0">
                <a:solidFill>
                  <a:srgbClr val="5F6368"/>
                </a:solidFill>
                <a:effectLst/>
                <a:latin typeface="Roboto" panose="02000000000000000000" pitchFamily="2" charset="0"/>
              </a:rPr>
              <a:t>pipes</a:t>
            </a:r>
            <a:r>
              <a:rPr lang="en-US" b="0" i="0" dirty="0">
                <a:solidFill>
                  <a:srgbClr val="70757A"/>
                </a:solidFill>
                <a:effectLst/>
                <a:latin typeface="Roboto" panose="02000000000000000000" pitchFamily="2" charset="0"/>
              </a:rPr>
              <a:t> and manholes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4179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16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68008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17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79053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18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63824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19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4394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2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331714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3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851709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4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757362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5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87340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6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023169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7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1140420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8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297694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63233" indent="-29355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74204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43885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113567" indent="-234841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83249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052930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522612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992293" indent="-234841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5A3BBA4C-9F62-4F1E-8D83-31CAE37E4CE9}" type="slidenum">
              <a:rPr lang="en-US" altLang="en-US" smtClean="0"/>
              <a:pPr eaLnBrk="1" hangingPunct="1">
                <a:spcBef>
                  <a:spcPct val="0"/>
                </a:spcBef>
              </a:pPr>
              <a:t>9</a:t>
            </a:fld>
            <a:endParaRPr lang="en-US" altLang="en-US" dirty="0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/>
              <a:t>40 miles are town and 18 are state</a:t>
            </a:r>
          </a:p>
          <a:p>
            <a:pPr eaLnBrk="1" hangingPunct="1"/>
            <a:r>
              <a:rPr lang="en-US" altLang="en-US" dirty="0"/>
              <a:t>15 trucks, 10 plow, loader, backhoe, excavator, 3 sidewalks machines</a:t>
            </a:r>
          </a:p>
          <a:p>
            <a:pPr eaLnBrk="1" hangingPunct="1"/>
            <a:r>
              <a:rPr lang="en-US" altLang="en-US" dirty="0"/>
              <a:t>8 plow routes which take about 3 hours each to complete, sidewalks take between 4 and 8 hours depending on the storm</a:t>
            </a:r>
          </a:p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9909645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4560B-0FB7-F439-D133-FC2202BDA2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EDB033-227E-A06F-489E-48666AC3EF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63E287-371E-E8E8-6A9B-40B01A746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01A14-2B71-6BB7-633D-CEA4F22D67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E97A46-F497-3391-6772-FB3B516B5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5193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D160C-528C-9167-568C-630BB209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393CD2-B33E-1906-AA38-6983C15A29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5C703-95F3-80DE-3430-5D737C3F8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810D-3F7D-C542-A6D6-668BE066E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2A05B5-C793-E645-C214-7B5DD31D0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2371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69657C9-9B3F-BE14-153F-3CE369D6CD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BE34-4A98-93C8-D018-7652BDC20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2E8DB-05EB-EA0D-B5EF-F30D3817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B30830-2C77-E0AD-827C-7AC2C762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8EE9C5-135A-AAC7-49E9-CF8944543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534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1FA7D-E4A9-A01C-3CD4-473A9B03B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0912A1-BC3E-9190-CE34-4C13A616D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2ACE4-A638-D924-A46E-778A338EE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A6865-E4A2-0F54-EFEB-44A661777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8CD55-4E55-A2E4-CF4A-8E3C13B31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89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05980-CDE1-0453-2BC9-2C98EC71B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8296D7-8176-E128-D1A5-5CBA33260D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4CB47E-3FA6-4019-3FAC-FB4B26576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80837-C56F-C62C-1AF7-EE84D8B49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76CA74-A812-B172-C529-F91B642909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980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4A4A61-3820-F189-2154-6C64C96FB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D9A629-656F-994E-7A24-9489F902D0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BBDF12-765F-CC4F-93DE-A74006FC38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B903DB-4BE9-B0D8-40B1-25EF618980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6FEBDE-AAC2-725F-0565-D9337D85F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30FCCC-7240-C05B-FFD2-7EBB610A7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12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676E4-12A7-5B88-41AA-8FBB58FA1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C443EF-0BBE-B6E2-42BD-162320FC6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BFF44E-0405-E9F6-4FCB-0088E5BF79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F35578-1A03-8477-240C-D0350E14E4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EE02535-6CA3-A544-D3C6-99059628E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A7EF59-3445-E17D-B2FB-C1BFBD6B48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2901E33-81A3-0081-1888-8E86F75AA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C27DB8-6347-EF1E-4415-125814608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310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375CF-3A14-A84A-8548-E176DDAAA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672885-4992-D09C-9313-428354241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492901-ABA4-D179-4B28-43B07B521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7F0600-6F0C-D7A0-92DD-4FC4ACA2B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2049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635137-3323-4FC5-D59D-77424A683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B6A9C4E-1ECB-9C4E-3227-212ABB43A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AE0331-5165-637B-0046-41F70C819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741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C7E991-3205-B8D1-ECAE-97982D823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9B5AE-EE49-DC75-C8C1-840FBDCD0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127805-B62C-B1F5-625E-8DD34B2ABB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2BDEA0-8FDB-8D70-B756-57BF8F9A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A58DDB-E4FD-CE39-8CC3-9C13AEC7B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09712-1D47-D1DF-2469-FEA96626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80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E383-117E-55CA-946F-C84893C0F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48C068-DA2B-AE3D-08F0-56F5D5814B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ACFA1D-B0B1-1CD8-583F-7AE098342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BA41A2-7D94-2793-74BD-21D846D2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3/8/2024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18A5A-175D-9D9F-70A7-CD04C212D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6374C-4177-1BBD-2D62-E7313B62E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6814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2F"/>
            </a:gs>
            <a:gs pos="100000">
              <a:srgbClr val="000066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A4A974-8B58-7BF4-4DA7-51337BE70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4552-A591-376E-F3C3-AEC32B902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12228-4EC6-E489-8E04-6DEB8A1773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C1C18-307B-4F68-A007-B5B542270E8D}" type="datetimeFigureOut">
              <a:rPr lang="en-US" smtClean="0"/>
              <a:pPr/>
              <a:t>3/8/2024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FF74DF-FBE1-5804-D430-F556C60D21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8EB39-2904-3CB6-B536-8BFEAA3AEF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241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58B14.A5FCC2B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cid:image001.jpg@01D58B14.A5FCC2B0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58B14.A5FCC2B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cid:image001.jpg@01D58B14.A5FCC2B0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cid:image001.jpg@01D58B14.A5FCC2B0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fif"/><Relationship Id="rId4" Type="http://schemas.openxmlformats.org/officeDocument/2006/relationships/image" Target="cid:image001.jpg@01D58B14.A5FCC2B0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cid:image001.jpg@01D58B14.A5FCC2B0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cid:image001.jpg@01D58B14.A5FCC2B0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cid:image001.jpg@01D58B14.A5FCC2B0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58B14.A5FCC2B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58B14.A5FCC2B0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58B14.A5FCC2B0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58B14.A5FCC2B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cid:image001.jpg@01D58B14.A5FCC2B0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jpeg"/><Relationship Id="rId4" Type="http://schemas.openxmlformats.org/officeDocument/2006/relationships/image" Target="cid:image001.jpg@01D58B14.A5FCC2B0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G"/><Relationship Id="rId4" Type="http://schemas.openxmlformats.org/officeDocument/2006/relationships/image" Target="cid:image001.jpg@01D58B14.A5FCC2B0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cid:image001.jpg@01D58B14.A5FCC2B0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cid:image001.jpg@01D58B14.A5FCC2B0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cid:image001.jpg@01D58B14.A5FCC2B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Camden Wastewater 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20650" y="1098090"/>
            <a:ext cx="8921750" cy="81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300" dirty="0">
                <a:solidFill>
                  <a:srgbClr val="FFCC00"/>
                </a:solidFill>
              </a:rPr>
              <a:t> </a:t>
            </a:r>
            <a:r>
              <a:rPr lang="en-US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Wastewater</a:t>
            </a:r>
            <a:r>
              <a:rPr lang="en-US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Facility, Sewershed </a:t>
            </a:r>
          </a:p>
          <a:p>
            <a:pPr marL="0" indent="0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0D3D49D7-1CEF-017A-9965-925EAA94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" y="3860818"/>
            <a:ext cx="8921750" cy="211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en-US" sz="14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Sewershed: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Explanation of a  sewershed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 of sewershed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Explanation of pumping stations and locations within the sewershed</a:t>
            </a:r>
          </a:p>
          <a:p>
            <a:pPr marL="457200" lvl="1" indent="0">
              <a:buNone/>
              <a:defRPr/>
            </a:pPr>
            <a:endParaRPr lang="en-US" sz="14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  <a:defRPr/>
            </a:pPr>
            <a:endParaRPr lang="en-US" sz="14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4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3F26C2C-8CF7-9886-F805-CF0845455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" y="2059480"/>
            <a:ext cx="7489190" cy="2591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en-US" sz="14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Plant: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 of staffing levels and equipment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Requirements (MEPDES permit)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Responsibilities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Diagram of treatment plant process &amp;Overview of improvements to treatment plant</a:t>
            </a:r>
          </a:p>
          <a:p>
            <a:pPr marL="457200" lvl="1" indent="0">
              <a:buNone/>
              <a:defRPr/>
            </a:pPr>
            <a:endParaRPr lang="en-US" sz="14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  <a:defRPr/>
            </a:pPr>
            <a:endParaRPr lang="en-US" sz="14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4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257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Sewershed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0D3D49D7-1CEF-017A-9965-925EAA94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070" y="1916997"/>
            <a:ext cx="4070955" cy="68695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View Pump station</a:t>
            </a:r>
          </a:p>
          <a:p>
            <a:pPr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2004, 2008, 2023</a:t>
            </a:r>
          </a:p>
          <a:p>
            <a:pPr marL="0" indent="0">
              <a:buNone/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 Street Pump Station</a:t>
            </a:r>
          </a:p>
          <a:p>
            <a:pPr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2015</a:t>
            </a:r>
          </a:p>
          <a:p>
            <a:pPr marL="0" indent="0">
              <a:buNone/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 Road Pump Station</a:t>
            </a:r>
          </a:p>
          <a:p>
            <a:pPr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2023</a:t>
            </a:r>
          </a:p>
          <a:p>
            <a:pPr marL="0" indent="0">
              <a:buNone/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Laite beach Pump Station</a:t>
            </a:r>
          </a:p>
          <a:p>
            <a:pPr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2018</a:t>
            </a:r>
          </a:p>
          <a:p>
            <a:pPr>
              <a:defRPr/>
            </a:pPr>
            <a:endParaRPr lang="en-US" sz="17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Rawson Avenue Pump Station</a:t>
            </a:r>
          </a:p>
          <a:p>
            <a:pPr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2011</a:t>
            </a:r>
          </a:p>
          <a:p>
            <a:pPr marL="0" indent="0">
              <a:buNone/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Washington Street Pump Station</a:t>
            </a:r>
          </a:p>
          <a:p>
            <a:pPr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2023</a:t>
            </a:r>
          </a:p>
          <a:p>
            <a:pPr marL="0" indent="0">
              <a:buNone/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Mount Battie Pump Station</a:t>
            </a:r>
          </a:p>
          <a:p>
            <a:pPr>
              <a:defRPr/>
            </a:pPr>
            <a:r>
              <a:rPr lang="en-US" sz="17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Upgraded 2015</a:t>
            </a:r>
          </a:p>
          <a:p>
            <a:pPr>
              <a:defRPr/>
            </a:pPr>
            <a:endParaRPr lang="en-US" sz="18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20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endParaRPr lang="en-US" sz="16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r>
              <a:rPr lang="en-US" sz="16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  <a:defRPr/>
            </a:pPr>
            <a:endParaRPr lang="en-US" sz="16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59683-9603-7754-A628-5A99307302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21" y="1235710"/>
            <a:ext cx="4114223" cy="548563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ADB2E8BC-E1F4-BC98-80C3-0DA90DC31DDA}"/>
              </a:ext>
            </a:extLst>
          </p:cNvPr>
          <p:cNvSpPr/>
          <p:nvPr/>
        </p:nvSpPr>
        <p:spPr>
          <a:xfrm>
            <a:off x="1966913" y="4129088"/>
            <a:ext cx="1285875" cy="1100137"/>
          </a:xfrm>
          <a:custGeom>
            <a:avLst/>
            <a:gdLst>
              <a:gd name="connsiteX0" fmla="*/ 0 w 1285875"/>
              <a:gd name="connsiteY0" fmla="*/ 95250 h 1100137"/>
              <a:gd name="connsiteX1" fmla="*/ 19050 w 1285875"/>
              <a:gd name="connsiteY1" fmla="*/ 42862 h 1100137"/>
              <a:gd name="connsiteX2" fmla="*/ 109537 w 1285875"/>
              <a:gd name="connsiteY2" fmla="*/ 4762 h 1100137"/>
              <a:gd name="connsiteX3" fmla="*/ 147637 w 1285875"/>
              <a:gd name="connsiteY3" fmla="*/ 57150 h 1100137"/>
              <a:gd name="connsiteX4" fmla="*/ 180975 w 1285875"/>
              <a:gd name="connsiteY4" fmla="*/ 66675 h 1100137"/>
              <a:gd name="connsiteX5" fmla="*/ 209550 w 1285875"/>
              <a:gd name="connsiteY5" fmla="*/ 104775 h 1100137"/>
              <a:gd name="connsiteX6" fmla="*/ 352425 w 1285875"/>
              <a:gd name="connsiteY6" fmla="*/ 52387 h 1100137"/>
              <a:gd name="connsiteX7" fmla="*/ 433387 w 1285875"/>
              <a:gd name="connsiteY7" fmla="*/ 347662 h 1100137"/>
              <a:gd name="connsiteX8" fmla="*/ 481012 w 1285875"/>
              <a:gd name="connsiteY8" fmla="*/ 385762 h 1100137"/>
              <a:gd name="connsiteX9" fmla="*/ 862012 w 1285875"/>
              <a:gd name="connsiteY9" fmla="*/ 209550 h 1100137"/>
              <a:gd name="connsiteX10" fmla="*/ 1109662 w 1285875"/>
              <a:gd name="connsiteY10" fmla="*/ 38100 h 1100137"/>
              <a:gd name="connsiteX11" fmla="*/ 1223962 w 1285875"/>
              <a:gd name="connsiteY11" fmla="*/ 0 h 1100137"/>
              <a:gd name="connsiteX12" fmla="*/ 1285875 w 1285875"/>
              <a:gd name="connsiteY12" fmla="*/ 47625 h 1100137"/>
              <a:gd name="connsiteX13" fmla="*/ 1223962 w 1285875"/>
              <a:gd name="connsiteY13" fmla="*/ 176212 h 1100137"/>
              <a:gd name="connsiteX14" fmla="*/ 995362 w 1285875"/>
              <a:gd name="connsiteY14" fmla="*/ 328612 h 1100137"/>
              <a:gd name="connsiteX15" fmla="*/ 1123950 w 1285875"/>
              <a:gd name="connsiteY15" fmla="*/ 595312 h 1100137"/>
              <a:gd name="connsiteX16" fmla="*/ 1095375 w 1285875"/>
              <a:gd name="connsiteY16" fmla="*/ 633412 h 1100137"/>
              <a:gd name="connsiteX17" fmla="*/ 971550 w 1285875"/>
              <a:gd name="connsiteY17" fmla="*/ 695325 h 1100137"/>
              <a:gd name="connsiteX18" fmla="*/ 923925 w 1285875"/>
              <a:gd name="connsiteY18" fmla="*/ 738187 h 1100137"/>
              <a:gd name="connsiteX19" fmla="*/ 800100 w 1285875"/>
              <a:gd name="connsiteY19" fmla="*/ 923925 h 1100137"/>
              <a:gd name="connsiteX20" fmla="*/ 723900 w 1285875"/>
              <a:gd name="connsiteY20" fmla="*/ 1052512 h 1100137"/>
              <a:gd name="connsiteX21" fmla="*/ 628650 w 1285875"/>
              <a:gd name="connsiteY21" fmla="*/ 1052512 h 1100137"/>
              <a:gd name="connsiteX22" fmla="*/ 476250 w 1285875"/>
              <a:gd name="connsiteY22" fmla="*/ 1100137 h 1100137"/>
              <a:gd name="connsiteX23" fmla="*/ 390525 w 1285875"/>
              <a:gd name="connsiteY23" fmla="*/ 1071562 h 1100137"/>
              <a:gd name="connsiteX24" fmla="*/ 376237 w 1285875"/>
              <a:gd name="connsiteY24" fmla="*/ 933450 h 1100137"/>
              <a:gd name="connsiteX25" fmla="*/ 366712 w 1285875"/>
              <a:gd name="connsiteY25" fmla="*/ 762000 h 1100137"/>
              <a:gd name="connsiteX26" fmla="*/ 257175 w 1285875"/>
              <a:gd name="connsiteY26" fmla="*/ 733425 h 1100137"/>
              <a:gd name="connsiteX27" fmla="*/ 252412 w 1285875"/>
              <a:gd name="connsiteY27" fmla="*/ 538162 h 1100137"/>
              <a:gd name="connsiteX28" fmla="*/ 166687 w 1285875"/>
              <a:gd name="connsiteY28" fmla="*/ 461962 h 1100137"/>
              <a:gd name="connsiteX29" fmla="*/ 66675 w 1285875"/>
              <a:gd name="connsiteY29" fmla="*/ 185737 h 1100137"/>
              <a:gd name="connsiteX30" fmla="*/ 0 w 1285875"/>
              <a:gd name="connsiteY30" fmla="*/ 95250 h 11001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85875" h="1100137">
                <a:moveTo>
                  <a:pt x="0" y="95250"/>
                </a:moveTo>
                <a:lnTo>
                  <a:pt x="19050" y="42862"/>
                </a:lnTo>
                <a:lnTo>
                  <a:pt x="109537" y="4762"/>
                </a:lnTo>
                <a:cubicBezTo>
                  <a:pt x="121737" y="29161"/>
                  <a:pt x="123042" y="45970"/>
                  <a:pt x="147637" y="57150"/>
                </a:cubicBezTo>
                <a:cubicBezTo>
                  <a:pt x="158158" y="61933"/>
                  <a:pt x="180975" y="66675"/>
                  <a:pt x="180975" y="66675"/>
                </a:cubicBezTo>
                <a:lnTo>
                  <a:pt x="209550" y="104775"/>
                </a:lnTo>
                <a:lnTo>
                  <a:pt x="352425" y="52387"/>
                </a:lnTo>
                <a:lnTo>
                  <a:pt x="433387" y="347662"/>
                </a:lnTo>
                <a:lnTo>
                  <a:pt x="481012" y="385762"/>
                </a:lnTo>
                <a:lnTo>
                  <a:pt x="862012" y="209550"/>
                </a:lnTo>
                <a:lnTo>
                  <a:pt x="1109662" y="38100"/>
                </a:lnTo>
                <a:lnTo>
                  <a:pt x="1223962" y="0"/>
                </a:lnTo>
                <a:lnTo>
                  <a:pt x="1285875" y="47625"/>
                </a:lnTo>
                <a:lnTo>
                  <a:pt x="1223962" y="176212"/>
                </a:lnTo>
                <a:lnTo>
                  <a:pt x="995362" y="328612"/>
                </a:lnTo>
                <a:lnTo>
                  <a:pt x="1123950" y="595312"/>
                </a:lnTo>
                <a:lnTo>
                  <a:pt x="1095375" y="633412"/>
                </a:lnTo>
                <a:lnTo>
                  <a:pt x="971550" y="695325"/>
                </a:lnTo>
                <a:lnTo>
                  <a:pt x="923925" y="738187"/>
                </a:lnTo>
                <a:lnTo>
                  <a:pt x="800100" y="923925"/>
                </a:lnTo>
                <a:lnTo>
                  <a:pt x="723900" y="1052512"/>
                </a:lnTo>
                <a:lnTo>
                  <a:pt x="628650" y="1052512"/>
                </a:lnTo>
                <a:lnTo>
                  <a:pt x="476250" y="1100137"/>
                </a:lnTo>
                <a:lnTo>
                  <a:pt x="390525" y="1071562"/>
                </a:lnTo>
                <a:lnTo>
                  <a:pt x="376237" y="933450"/>
                </a:lnTo>
                <a:lnTo>
                  <a:pt x="366712" y="762000"/>
                </a:lnTo>
                <a:lnTo>
                  <a:pt x="257175" y="733425"/>
                </a:lnTo>
                <a:lnTo>
                  <a:pt x="252412" y="538162"/>
                </a:lnTo>
                <a:lnTo>
                  <a:pt x="166687" y="461962"/>
                </a:lnTo>
                <a:lnTo>
                  <a:pt x="66675" y="185737"/>
                </a:lnTo>
                <a:lnTo>
                  <a:pt x="0" y="95250"/>
                </a:lnTo>
                <a:close/>
              </a:path>
            </a:pathLst>
          </a:custGeom>
          <a:solidFill>
            <a:schemeClr val="accent1">
              <a:alpha val="2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D2625DB-ABF3-B971-38F9-229596C047E4}"/>
              </a:ext>
            </a:extLst>
          </p:cNvPr>
          <p:cNvSpPr/>
          <p:nvPr/>
        </p:nvSpPr>
        <p:spPr>
          <a:xfrm>
            <a:off x="508000" y="1441450"/>
            <a:ext cx="933450" cy="1704975"/>
          </a:xfrm>
          <a:custGeom>
            <a:avLst/>
            <a:gdLst>
              <a:gd name="connsiteX0" fmla="*/ 234950 w 933450"/>
              <a:gd name="connsiteY0" fmla="*/ 9525 h 1704975"/>
              <a:gd name="connsiteX1" fmla="*/ 314325 w 933450"/>
              <a:gd name="connsiteY1" fmla="*/ 0 h 1704975"/>
              <a:gd name="connsiteX2" fmla="*/ 371475 w 933450"/>
              <a:gd name="connsiteY2" fmla="*/ 82550 h 1704975"/>
              <a:gd name="connsiteX3" fmla="*/ 298450 w 933450"/>
              <a:gd name="connsiteY3" fmla="*/ 438150 h 1704975"/>
              <a:gd name="connsiteX4" fmla="*/ 282575 w 933450"/>
              <a:gd name="connsiteY4" fmla="*/ 619125 h 1704975"/>
              <a:gd name="connsiteX5" fmla="*/ 263525 w 933450"/>
              <a:gd name="connsiteY5" fmla="*/ 793750 h 1704975"/>
              <a:gd name="connsiteX6" fmla="*/ 409575 w 933450"/>
              <a:gd name="connsiteY6" fmla="*/ 958850 h 1704975"/>
              <a:gd name="connsiteX7" fmla="*/ 596900 w 933450"/>
              <a:gd name="connsiteY7" fmla="*/ 1250950 h 1704975"/>
              <a:gd name="connsiteX8" fmla="*/ 755650 w 933450"/>
              <a:gd name="connsiteY8" fmla="*/ 1441450 h 1704975"/>
              <a:gd name="connsiteX9" fmla="*/ 933450 w 933450"/>
              <a:gd name="connsiteY9" fmla="*/ 1701800 h 1704975"/>
              <a:gd name="connsiteX10" fmla="*/ 736600 w 933450"/>
              <a:gd name="connsiteY10" fmla="*/ 1704975 h 1704975"/>
              <a:gd name="connsiteX11" fmla="*/ 701675 w 933450"/>
              <a:gd name="connsiteY11" fmla="*/ 1689100 h 1704975"/>
              <a:gd name="connsiteX12" fmla="*/ 669925 w 933450"/>
              <a:gd name="connsiteY12" fmla="*/ 1644650 h 1704975"/>
              <a:gd name="connsiteX13" fmla="*/ 571500 w 933450"/>
              <a:gd name="connsiteY13" fmla="*/ 1517650 h 1704975"/>
              <a:gd name="connsiteX14" fmla="*/ 530225 w 933450"/>
              <a:gd name="connsiteY14" fmla="*/ 1609725 h 1704975"/>
              <a:gd name="connsiteX15" fmla="*/ 180975 w 933450"/>
              <a:gd name="connsiteY15" fmla="*/ 1676400 h 1704975"/>
              <a:gd name="connsiteX16" fmla="*/ 25400 w 933450"/>
              <a:gd name="connsiteY16" fmla="*/ 1355725 h 1704975"/>
              <a:gd name="connsiteX17" fmla="*/ 101600 w 933450"/>
              <a:gd name="connsiteY17" fmla="*/ 1085850 h 1704975"/>
              <a:gd name="connsiteX18" fmla="*/ 0 w 933450"/>
              <a:gd name="connsiteY18" fmla="*/ 612775 h 1704975"/>
              <a:gd name="connsiteX19" fmla="*/ 15875 w 933450"/>
              <a:gd name="connsiteY19" fmla="*/ 361950 h 1704975"/>
              <a:gd name="connsiteX20" fmla="*/ 174625 w 933450"/>
              <a:gd name="connsiteY20" fmla="*/ 212725 h 1704975"/>
              <a:gd name="connsiteX21" fmla="*/ 234950 w 933450"/>
              <a:gd name="connsiteY21" fmla="*/ 9525 h 1704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933450" h="1704975">
                <a:moveTo>
                  <a:pt x="234950" y="9525"/>
                </a:moveTo>
                <a:lnTo>
                  <a:pt x="314325" y="0"/>
                </a:lnTo>
                <a:lnTo>
                  <a:pt x="371475" y="82550"/>
                </a:lnTo>
                <a:lnTo>
                  <a:pt x="298450" y="438150"/>
                </a:lnTo>
                <a:lnTo>
                  <a:pt x="282575" y="619125"/>
                </a:lnTo>
                <a:lnTo>
                  <a:pt x="263525" y="793750"/>
                </a:lnTo>
                <a:lnTo>
                  <a:pt x="409575" y="958850"/>
                </a:lnTo>
                <a:lnTo>
                  <a:pt x="596900" y="1250950"/>
                </a:lnTo>
                <a:lnTo>
                  <a:pt x="755650" y="1441450"/>
                </a:lnTo>
                <a:lnTo>
                  <a:pt x="933450" y="1701800"/>
                </a:lnTo>
                <a:lnTo>
                  <a:pt x="736600" y="1704975"/>
                </a:lnTo>
                <a:lnTo>
                  <a:pt x="701675" y="1689100"/>
                </a:lnTo>
                <a:lnTo>
                  <a:pt x="669925" y="1644650"/>
                </a:lnTo>
                <a:lnTo>
                  <a:pt x="571500" y="1517650"/>
                </a:lnTo>
                <a:lnTo>
                  <a:pt x="530225" y="1609725"/>
                </a:lnTo>
                <a:lnTo>
                  <a:pt x="180975" y="1676400"/>
                </a:lnTo>
                <a:lnTo>
                  <a:pt x="25400" y="1355725"/>
                </a:lnTo>
                <a:lnTo>
                  <a:pt x="101600" y="1085850"/>
                </a:lnTo>
                <a:lnTo>
                  <a:pt x="0" y="612775"/>
                </a:lnTo>
                <a:lnTo>
                  <a:pt x="15875" y="361950"/>
                </a:lnTo>
                <a:lnTo>
                  <a:pt x="174625" y="212725"/>
                </a:lnTo>
                <a:lnTo>
                  <a:pt x="234950" y="9525"/>
                </a:lnTo>
                <a:close/>
              </a:path>
            </a:pathLst>
          </a:custGeom>
          <a:solidFill>
            <a:schemeClr val="accent2">
              <a:alpha val="25000"/>
            </a:schemeClr>
          </a:solidFill>
          <a:ln>
            <a:solidFill>
              <a:schemeClr val="accent1">
                <a:shade val="15000"/>
                <a:alpha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E3AAB49-38B9-4837-B2C4-ECFC3DDA68C4}"/>
              </a:ext>
            </a:extLst>
          </p:cNvPr>
          <p:cNvSpPr/>
          <p:nvPr/>
        </p:nvSpPr>
        <p:spPr>
          <a:xfrm>
            <a:off x="1298575" y="3143250"/>
            <a:ext cx="396875" cy="384175"/>
          </a:xfrm>
          <a:custGeom>
            <a:avLst/>
            <a:gdLst>
              <a:gd name="connsiteX0" fmla="*/ 142875 w 396875"/>
              <a:gd name="connsiteY0" fmla="*/ 0 h 384175"/>
              <a:gd name="connsiteX1" fmla="*/ 9525 w 396875"/>
              <a:gd name="connsiteY1" fmla="*/ 57150 h 384175"/>
              <a:gd name="connsiteX2" fmla="*/ 0 w 396875"/>
              <a:gd name="connsiteY2" fmla="*/ 317500 h 384175"/>
              <a:gd name="connsiteX3" fmla="*/ 171450 w 396875"/>
              <a:gd name="connsiteY3" fmla="*/ 384175 h 384175"/>
              <a:gd name="connsiteX4" fmla="*/ 396875 w 396875"/>
              <a:gd name="connsiteY4" fmla="*/ 327025 h 384175"/>
              <a:gd name="connsiteX5" fmla="*/ 292100 w 396875"/>
              <a:gd name="connsiteY5" fmla="*/ 149225 h 384175"/>
              <a:gd name="connsiteX6" fmla="*/ 142875 w 396875"/>
              <a:gd name="connsiteY6" fmla="*/ 0 h 384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6875" h="384175">
                <a:moveTo>
                  <a:pt x="142875" y="0"/>
                </a:moveTo>
                <a:lnTo>
                  <a:pt x="9525" y="57150"/>
                </a:lnTo>
                <a:lnTo>
                  <a:pt x="0" y="317500"/>
                </a:lnTo>
                <a:lnTo>
                  <a:pt x="171450" y="384175"/>
                </a:lnTo>
                <a:lnTo>
                  <a:pt x="396875" y="327025"/>
                </a:lnTo>
                <a:lnTo>
                  <a:pt x="292100" y="149225"/>
                </a:lnTo>
                <a:lnTo>
                  <a:pt x="142875" y="0"/>
                </a:lnTo>
                <a:close/>
              </a:path>
            </a:pathLst>
          </a:custGeom>
          <a:solidFill>
            <a:schemeClr val="accent4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4C696C0-8052-EA0D-96D6-5C6726DA1111}"/>
              </a:ext>
            </a:extLst>
          </p:cNvPr>
          <p:cNvSpPr/>
          <p:nvPr/>
        </p:nvSpPr>
        <p:spPr>
          <a:xfrm>
            <a:off x="390525" y="2946400"/>
            <a:ext cx="1492250" cy="1939925"/>
          </a:xfrm>
          <a:custGeom>
            <a:avLst/>
            <a:gdLst>
              <a:gd name="connsiteX0" fmla="*/ 368300 w 1492250"/>
              <a:gd name="connsiteY0" fmla="*/ 685800 h 1939925"/>
              <a:gd name="connsiteX1" fmla="*/ 368300 w 1492250"/>
              <a:gd name="connsiteY1" fmla="*/ 685800 h 1939925"/>
              <a:gd name="connsiteX2" fmla="*/ 352425 w 1492250"/>
              <a:gd name="connsiteY2" fmla="*/ 454025 h 1939925"/>
              <a:gd name="connsiteX3" fmla="*/ 307975 w 1492250"/>
              <a:gd name="connsiteY3" fmla="*/ 171450 h 1939925"/>
              <a:gd name="connsiteX4" fmla="*/ 650875 w 1492250"/>
              <a:gd name="connsiteY4" fmla="*/ 95250 h 1939925"/>
              <a:gd name="connsiteX5" fmla="*/ 688975 w 1492250"/>
              <a:gd name="connsiteY5" fmla="*/ 0 h 1939925"/>
              <a:gd name="connsiteX6" fmla="*/ 819150 w 1492250"/>
              <a:gd name="connsiteY6" fmla="*/ 174625 h 1939925"/>
              <a:gd name="connsiteX7" fmla="*/ 866775 w 1492250"/>
              <a:gd name="connsiteY7" fmla="*/ 200025 h 1939925"/>
              <a:gd name="connsiteX8" fmla="*/ 1038225 w 1492250"/>
              <a:gd name="connsiteY8" fmla="*/ 190500 h 1939925"/>
              <a:gd name="connsiteX9" fmla="*/ 914400 w 1492250"/>
              <a:gd name="connsiteY9" fmla="*/ 244475 h 1939925"/>
              <a:gd name="connsiteX10" fmla="*/ 908050 w 1492250"/>
              <a:gd name="connsiteY10" fmla="*/ 517525 h 1939925"/>
              <a:gd name="connsiteX11" fmla="*/ 1079500 w 1492250"/>
              <a:gd name="connsiteY11" fmla="*/ 577850 h 1939925"/>
              <a:gd name="connsiteX12" fmla="*/ 1308100 w 1492250"/>
              <a:gd name="connsiteY12" fmla="*/ 514350 h 1939925"/>
              <a:gd name="connsiteX13" fmla="*/ 1393825 w 1492250"/>
              <a:gd name="connsiteY13" fmla="*/ 657225 h 1939925"/>
              <a:gd name="connsiteX14" fmla="*/ 1435100 w 1492250"/>
              <a:gd name="connsiteY14" fmla="*/ 844550 h 1939925"/>
              <a:gd name="connsiteX15" fmla="*/ 1466850 w 1492250"/>
              <a:gd name="connsiteY15" fmla="*/ 942975 h 1939925"/>
              <a:gd name="connsiteX16" fmla="*/ 1492250 w 1492250"/>
              <a:gd name="connsiteY16" fmla="*/ 1238250 h 1939925"/>
              <a:gd name="connsiteX17" fmla="*/ 1260475 w 1492250"/>
              <a:gd name="connsiteY17" fmla="*/ 1422400 h 1939925"/>
              <a:gd name="connsiteX18" fmla="*/ 1108075 w 1492250"/>
              <a:gd name="connsiteY18" fmla="*/ 1320800 h 1939925"/>
              <a:gd name="connsiteX19" fmla="*/ 1009650 w 1492250"/>
              <a:gd name="connsiteY19" fmla="*/ 1403350 h 1939925"/>
              <a:gd name="connsiteX20" fmla="*/ 917575 w 1492250"/>
              <a:gd name="connsiteY20" fmla="*/ 1660525 h 1939925"/>
              <a:gd name="connsiteX21" fmla="*/ 911225 w 1492250"/>
              <a:gd name="connsiteY21" fmla="*/ 1733550 h 1939925"/>
              <a:gd name="connsiteX22" fmla="*/ 863600 w 1492250"/>
              <a:gd name="connsiteY22" fmla="*/ 1762125 h 1939925"/>
              <a:gd name="connsiteX23" fmla="*/ 441325 w 1492250"/>
              <a:gd name="connsiteY23" fmla="*/ 1651000 h 1939925"/>
              <a:gd name="connsiteX24" fmla="*/ 346075 w 1492250"/>
              <a:gd name="connsiteY24" fmla="*/ 1927225 h 1939925"/>
              <a:gd name="connsiteX25" fmla="*/ 139700 w 1492250"/>
              <a:gd name="connsiteY25" fmla="*/ 1939925 h 1939925"/>
              <a:gd name="connsiteX26" fmla="*/ 63500 w 1492250"/>
              <a:gd name="connsiteY26" fmla="*/ 1787525 h 1939925"/>
              <a:gd name="connsiteX27" fmla="*/ 0 w 1492250"/>
              <a:gd name="connsiteY27" fmla="*/ 1590675 h 1939925"/>
              <a:gd name="connsiteX28" fmla="*/ 76200 w 1492250"/>
              <a:gd name="connsiteY28" fmla="*/ 996950 h 1939925"/>
              <a:gd name="connsiteX29" fmla="*/ 228600 w 1492250"/>
              <a:gd name="connsiteY29" fmla="*/ 854075 h 1939925"/>
              <a:gd name="connsiteX30" fmla="*/ 368300 w 1492250"/>
              <a:gd name="connsiteY30" fmla="*/ 685800 h 1939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492250" h="1939925">
                <a:moveTo>
                  <a:pt x="368300" y="685800"/>
                </a:moveTo>
                <a:lnTo>
                  <a:pt x="368300" y="685800"/>
                </a:lnTo>
                <a:lnTo>
                  <a:pt x="352425" y="454025"/>
                </a:lnTo>
                <a:lnTo>
                  <a:pt x="307975" y="171450"/>
                </a:lnTo>
                <a:lnTo>
                  <a:pt x="650875" y="95250"/>
                </a:lnTo>
                <a:lnTo>
                  <a:pt x="688975" y="0"/>
                </a:lnTo>
                <a:lnTo>
                  <a:pt x="819150" y="174625"/>
                </a:lnTo>
                <a:lnTo>
                  <a:pt x="866775" y="200025"/>
                </a:lnTo>
                <a:lnTo>
                  <a:pt x="1038225" y="190500"/>
                </a:lnTo>
                <a:lnTo>
                  <a:pt x="914400" y="244475"/>
                </a:lnTo>
                <a:lnTo>
                  <a:pt x="908050" y="517525"/>
                </a:lnTo>
                <a:lnTo>
                  <a:pt x="1079500" y="577850"/>
                </a:lnTo>
                <a:lnTo>
                  <a:pt x="1308100" y="514350"/>
                </a:lnTo>
                <a:lnTo>
                  <a:pt x="1393825" y="657225"/>
                </a:lnTo>
                <a:lnTo>
                  <a:pt x="1435100" y="844550"/>
                </a:lnTo>
                <a:lnTo>
                  <a:pt x="1466850" y="942975"/>
                </a:lnTo>
                <a:lnTo>
                  <a:pt x="1492250" y="1238250"/>
                </a:lnTo>
                <a:lnTo>
                  <a:pt x="1260475" y="1422400"/>
                </a:lnTo>
                <a:lnTo>
                  <a:pt x="1108075" y="1320800"/>
                </a:lnTo>
                <a:lnTo>
                  <a:pt x="1009650" y="1403350"/>
                </a:lnTo>
                <a:lnTo>
                  <a:pt x="917575" y="1660525"/>
                </a:lnTo>
                <a:lnTo>
                  <a:pt x="911225" y="1733550"/>
                </a:lnTo>
                <a:lnTo>
                  <a:pt x="863600" y="1762125"/>
                </a:lnTo>
                <a:lnTo>
                  <a:pt x="441325" y="1651000"/>
                </a:lnTo>
                <a:lnTo>
                  <a:pt x="346075" y="1927225"/>
                </a:lnTo>
                <a:lnTo>
                  <a:pt x="139700" y="1939925"/>
                </a:lnTo>
                <a:lnTo>
                  <a:pt x="63500" y="1787525"/>
                </a:lnTo>
                <a:lnTo>
                  <a:pt x="0" y="1590675"/>
                </a:lnTo>
                <a:lnTo>
                  <a:pt x="76200" y="996950"/>
                </a:lnTo>
                <a:lnTo>
                  <a:pt x="228600" y="854075"/>
                </a:lnTo>
                <a:lnTo>
                  <a:pt x="368300" y="685800"/>
                </a:lnTo>
                <a:close/>
              </a:path>
            </a:pathLst>
          </a:custGeom>
          <a:solidFill>
            <a:schemeClr val="accent6">
              <a:alpha val="2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F6435D5-CF19-D12D-DEF8-B5ACDAC5CE69}"/>
              </a:ext>
            </a:extLst>
          </p:cNvPr>
          <p:cNvSpPr/>
          <p:nvPr/>
        </p:nvSpPr>
        <p:spPr>
          <a:xfrm>
            <a:off x="533400" y="4175125"/>
            <a:ext cx="1851025" cy="2162175"/>
          </a:xfrm>
          <a:custGeom>
            <a:avLst/>
            <a:gdLst>
              <a:gd name="connsiteX0" fmla="*/ 361950 w 1851025"/>
              <a:gd name="connsiteY0" fmla="*/ 1235075 h 2162175"/>
              <a:gd name="connsiteX1" fmla="*/ 295275 w 1851025"/>
              <a:gd name="connsiteY1" fmla="*/ 1155700 h 2162175"/>
              <a:gd name="connsiteX2" fmla="*/ 0 w 1851025"/>
              <a:gd name="connsiteY2" fmla="*/ 711200 h 2162175"/>
              <a:gd name="connsiteX3" fmla="*/ 203200 w 1851025"/>
              <a:gd name="connsiteY3" fmla="*/ 708025 h 2162175"/>
              <a:gd name="connsiteX4" fmla="*/ 298450 w 1851025"/>
              <a:gd name="connsiteY4" fmla="*/ 419100 h 2162175"/>
              <a:gd name="connsiteX5" fmla="*/ 727075 w 1851025"/>
              <a:gd name="connsiteY5" fmla="*/ 520700 h 2162175"/>
              <a:gd name="connsiteX6" fmla="*/ 771525 w 1851025"/>
              <a:gd name="connsiteY6" fmla="*/ 492125 h 2162175"/>
              <a:gd name="connsiteX7" fmla="*/ 774700 w 1851025"/>
              <a:gd name="connsiteY7" fmla="*/ 422275 h 2162175"/>
              <a:gd name="connsiteX8" fmla="*/ 857250 w 1851025"/>
              <a:gd name="connsiteY8" fmla="*/ 184150 h 2162175"/>
              <a:gd name="connsiteX9" fmla="*/ 965200 w 1851025"/>
              <a:gd name="connsiteY9" fmla="*/ 95250 h 2162175"/>
              <a:gd name="connsiteX10" fmla="*/ 1117600 w 1851025"/>
              <a:gd name="connsiteY10" fmla="*/ 196850 h 2162175"/>
              <a:gd name="connsiteX11" fmla="*/ 1352550 w 1851025"/>
              <a:gd name="connsiteY11" fmla="*/ 0 h 2162175"/>
              <a:gd name="connsiteX12" fmla="*/ 1431925 w 1851025"/>
              <a:gd name="connsiteY12" fmla="*/ 53975 h 2162175"/>
              <a:gd name="connsiteX13" fmla="*/ 1495425 w 1851025"/>
              <a:gd name="connsiteY13" fmla="*/ 139700 h 2162175"/>
              <a:gd name="connsiteX14" fmla="*/ 1606550 w 1851025"/>
              <a:gd name="connsiteY14" fmla="*/ 419100 h 2162175"/>
              <a:gd name="connsiteX15" fmla="*/ 1695450 w 1851025"/>
              <a:gd name="connsiteY15" fmla="*/ 495300 h 2162175"/>
              <a:gd name="connsiteX16" fmla="*/ 1682750 w 1851025"/>
              <a:gd name="connsiteY16" fmla="*/ 695325 h 2162175"/>
              <a:gd name="connsiteX17" fmla="*/ 1635125 w 1851025"/>
              <a:gd name="connsiteY17" fmla="*/ 755650 h 2162175"/>
              <a:gd name="connsiteX18" fmla="*/ 1673225 w 1851025"/>
              <a:gd name="connsiteY18" fmla="*/ 885825 h 2162175"/>
              <a:gd name="connsiteX19" fmla="*/ 1666875 w 1851025"/>
              <a:gd name="connsiteY19" fmla="*/ 933450 h 2162175"/>
              <a:gd name="connsiteX20" fmla="*/ 1689100 w 1851025"/>
              <a:gd name="connsiteY20" fmla="*/ 1047750 h 2162175"/>
              <a:gd name="connsiteX21" fmla="*/ 1771650 w 1851025"/>
              <a:gd name="connsiteY21" fmla="*/ 1285875 h 2162175"/>
              <a:gd name="connsiteX22" fmla="*/ 1806575 w 1851025"/>
              <a:gd name="connsiteY22" fmla="*/ 1368425 h 2162175"/>
              <a:gd name="connsiteX23" fmla="*/ 1784350 w 1851025"/>
              <a:gd name="connsiteY23" fmla="*/ 1546225 h 2162175"/>
              <a:gd name="connsiteX24" fmla="*/ 1851025 w 1851025"/>
              <a:gd name="connsiteY24" fmla="*/ 1714500 h 2162175"/>
              <a:gd name="connsiteX25" fmla="*/ 1800225 w 1851025"/>
              <a:gd name="connsiteY25" fmla="*/ 1838325 h 2162175"/>
              <a:gd name="connsiteX26" fmla="*/ 1673225 w 1851025"/>
              <a:gd name="connsiteY26" fmla="*/ 1863725 h 2162175"/>
              <a:gd name="connsiteX27" fmla="*/ 1565275 w 1851025"/>
              <a:gd name="connsiteY27" fmla="*/ 1933575 h 2162175"/>
              <a:gd name="connsiteX28" fmla="*/ 1524000 w 1851025"/>
              <a:gd name="connsiteY28" fmla="*/ 2146300 h 2162175"/>
              <a:gd name="connsiteX29" fmla="*/ 1460500 w 1851025"/>
              <a:gd name="connsiteY29" fmla="*/ 2162175 h 2162175"/>
              <a:gd name="connsiteX30" fmla="*/ 1368425 w 1851025"/>
              <a:gd name="connsiteY30" fmla="*/ 2063750 h 2162175"/>
              <a:gd name="connsiteX31" fmla="*/ 1250950 w 1851025"/>
              <a:gd name="connsiteY31" fmla="*/ 2022475 h 2162175"/>
              <a:gd name="connsiteX32" fmla="*/ 1104900 w 1851025"/>
              <a:gd name="connsiteY32" fmla="*/ 1908175 h 2162175"/>
              <a:gd name="connsiteX33" fmla="*/ 1047750 w 1851025"/>
              <a:gd name="connsiteY33" fmla="*/ 1704975 h 2162175"/>
              <a:gd name="connsiteX34" fmla="*/ 955675 w 1851025"/>
              <a:gd name="connsiteY34" fmla="*/ 1654175 h 2162175"/>
              <a:gd name="connsiteX35" fmla="*/ 835025 w 1851025"/>
              <a:gd name="connsiteY35" fmla="*/ 1638300 h 2162175"/>
              <a:gd name="connsiteX36" fmla="*/ 758825 w 1851025"/>
              <a:gd name="connsiteY36" fmla="*/ 1552575 h 2162175"/>
              <a:gd name="connsiteX37" fmla="*/ 603250 w 1851025"/>
              <a:gd name="connsiteY37" fmla="*/ 1489075 h 2162175"/>
              <a:gd name="connsiteX38" fmla="*/ 387350 w 1851025"/>
              <a:gd name="connsiteY38" fmla="*/ 1555750 h 2162175"/>
              <a:gd name="connsiteX39" fmla="*/ 266700 w 1851025"/>
              <a:gd name="connsiteY39" fmla="*/ 1428750 h 2162175"/>
              <a:gd name="connsiteX40" fmla="*/ 314325 w 1851025"/>
              <a:gd name="connsiteY40" fmla="*/ 1270000 h 2162175"/>
              <a:gd name="connsiteX41" fmla="*/ 361950 w 1851025"/>
              <a:gd name="connsiteY41" fmla="*/ 1235075 h 216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851025" h="2162175">
                <a:moveTo>
                  <a:pt x="361950" y="1235075"/>
                </a:moveTo>
                <a:lnTo>
                  <a:pt x="295275" y="1155700"/>
                </a:lnTo>
                <a:lnTo>
                  <a:pt x="0" y="711200"/>
                </a:lnTo>
                <a:lnTo>
                  <a:pt x="203200" y="708025"/>
                </a:lnTo>
                <a:lnTo>
                  <a:pt x="298450" y="419100"/>
                </a:lnTo>
                <a:lnTo>
                  <a:pt x="727075" y="520700"/>
                </a:lnTo>
                <a:lnTo>
                  <a:pt x="771525" y="492125"/>
                </a:lnTo>
                <a:lnTo>
                  <a:pt x="774700" y="422275"/>
                </a:lnTo>
                <a:lnTo>
                  <a:pt x="857250" y="184150"/>
                </a:lnTo>
                <a:lnTo>
                  <a:pt x="965200" y="95250"/>
                </a:lnTo>
                <a:lnTo>
                  <a:pt x="1117600" y="196850"/>
                </a:lnTo>
                <a:lnTo>
                  <a:pt x="1352550" y="0"/>
                </a:lnTo>
                <a:lnTo>
                  <a:pt x="1431925" y="53975"/>
                </a:lnTo>
                <a:lnTo>
                  <a:pt x="1495425" y="139700"/>
                </a:lnTo>
                <a:lnTo>
                  <a:pt x="1606550" y="419100"/>
                </a:lnTo>
                <a:lnTo>
                  <a:pt x="1695450" y="495300"/>
                </a:lnTo>
                <a:lnTo>
                  <a:pt x="1682750" y="695325"/>
                </a:lnTo>
                <a:lnTo>
                  <a:pt x="1635125" y="755650"/>
                </a:lnTo>
                <a:lnTo>
                  <a:pt x="1673225" y="885825"/>
                </a:lnTo>
                <a:lnTo>
                  <a:pt x="1666875" y="933450"/>
                </a:lnTo>
                <a:lnTo>
                  <a:pt x="1689100" y="1047750"/>
                </a:lnTo>
                <a:lnTo>
                  <a:pt x="1771650" y="1285875"/>
                </a:lnTo>
                <a:lnTo>
                  <a:pt x="1806575" y="1368425"/>
                </a:lnTo>
                <a:lnTo>
                  <a:pt x="1784350" y="1546225"/>
                </a:lnTo>
                <a:lnTo>
                  <a:pt x="1851025" y="1714500"/>
                </a:lnTo>
                <a:lnTo>
                  <a:pt x="1800225" y="1838325"/>
                </a:lnTo>
                <a:lnTo>
                  <a:pt x="1673225" y="1863725"/>
                </a:lnTo>
                <a:lnTo>
                  <a:pt x="1565275" y="1933575"/>
                </a:lnTo>
                <a:lnTo>
                  <a:pt x="1524000" y="2146300"/>
                </a:lnTo>
                <a:lnTo>
                  <a:pt x="1460500" y="2162175"/>
                </a:lnTo>
                <a:lnTo>
                  <a:pt x="1368425" y="2063750"/>
                </a:lnTo>
                <a:lnTo>
                  <a:pt x="1250950" y="2022475"/>
                </a:lnTo>
                <a:lnTo>
                  <a:pt x="1104900" y="1908175"/>
                </a:lnTo>
                <a:lnTo>
                  <a:pt x="1047750" y="1704975"/>
                </a:lnTo>
                <a:lnTo>
                  <a:pt x="955675" y="1654175"/>
                </a:lnTo>
                <a:lnTo>
                  <a:pt x="835025" y="1638300"/>
                </a:lnTo>
                <a:lnTo>
                  <a:pt x="758825" y="1552575"/>
                </a:lnTo>
                <a:lnTo>
                  <a:pt x="603250" y="1489075"/>
                </a:lnTo>
                <a:lnTo>
                  <a:pt x="387350" y="1555750"/>
                </a:lnTo>
                <a:lnTo>
                  <a:pt x="266700" y="1428750"/>
                </a:lnTo>
                <a:lnTo>
                  <a:pt x="314325" y="1270000"/>
                </a:lnTo>
                <a:lnTo>
                  <a:pt x="361950" y="1235075"/>
                </a:lnTo>
                <a:close/>
              </a:path>
            </a:pathLst>
          </a:custGeom>
          <a:solidFill>
            <a:srgbClr val="CC000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1514A0D-F23F-8E33-2365-D1AE2ACC2929}"/>
              </a:ext>
            </a:extLst>
          </p:cNvPr>
          <p:cNvSpPr/>
          <p:nvPr/>
        </p:nvSpPr>
        <p:spPr>
          <a:xfrm>
            <a:off x="2962275" y="4305300"/>
            <a:ext cx="266700" cy="419100"/>
          </a:xfrm>
          <a:custGeom>
            <a:avLst/>
            <a:gdLst>
              <a:gd name="connsiteX0" fmla="*/ 228600 w 266700"/>
              <a:gd name="connsiteY0" fmla="*/ 130175 h 419100"/>
              <a:gd name="connsiteX1" fmla="*/ 266700 w 266700"/>
              <a:gd name="connsiteY1" fmla="*/ 307975 h 419100"/>
              <a:gd name="connsiteX2" fmla="*/ 200025 w 266700"/>
              <a:gd name="connsiteY2" fmla="*/ 342900 h 419100"/>
              <a:gd name="connsiteX3" fmla="*/ 130175 w 266700"/>
              <a:gd name="connsiteY3" fmla="*/ 419100 h 419100"/>
              <a:gd name="connsiteX4" fmla="*/ 0 w 266700"/>
              <a:gd name="connsiteY4" fmla="*/ 139700 h 419100"/>
              <a:gd name="connsiteX5" fmla="*/ 238125 w 266700"/>
              <a:gd name="connsiteY5" fmla="*/ 0 h 419100"/>
              <a:gd name="connsiteX6" fmla="*/ 228600 w 266700"/>
              <a:gd name="connsiteY6" fmla="*/ 130175 h 419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6700" h="419100">
                <a:moveTo>
                  <a:pt x="228600" y="130175"/>
                </a:moveTo>
                <a:lnTo>
                  <a:pt x="266700" y="307975"/>
                </a:lnTo>
                <a:lnTo>
                  <a:pt x="200025" y="342900"/>
                </a:lnTo>
                <a:lnTo>
                  <a:pt x="130175" y="419100"/>
                </a:lnTo>
                <a:lnTo>
                  <a:pt x="0" y="139700"/>
                </a:lnTo>
                <a:lnTo>
                  <a:pt x="238125" y="0"/>
                </a:lnTo>
                <a:lnTo>
                  <a:pt x="228600" y="130175"/>
                </a:lnTo>
                <a:close/>
              </a:path>
            </a:pathLst>
          </a:custGeom>
          <a:solidFill>
            <a:srgbClr val="7030A0">
              <a:alpha val="25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Box 2">
            <a:extLst>
              <a:ext uri="{FF2B5EF4-FFF2-40B4-BE49-F238E27FC236}">
                <a16:creationId xmlns:a16="http://schemas.microsoft.com/office/drawing/2014/main" id="{0A1876EC-4852-0C24-20C3-6FE60CCD8C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994" y="251443"/>
            <a:ext cx="4513031" cy="15388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400" dirty="0">
                <a:solidFill>
                  <a:srgbClr val="FFCC00"/>
                </a:solidFill>
                <a:latin typeface="Arial" charset="0"/>
              </a:rPr>
              <a:t>(7) Pump stations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CDE067C-0918-68D1-80CF-FF96489F1020}"/>
              </a:ext>
            </a:extLst>
          </p:cNvPr>
          <p:cNvSpPr/>
          <p:nvPr/>
        </p:nvSpPr>
        <p:spPr>
          <a:xfrm>
            <a:off x="4846550" y="1859280"/>
            <a:ext cx="3756430" cy="2705100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520E79B-F420-B554-F4AA-8A6052A44458}"/>
              </a:ext>
            </a:extLst>
          </p:cNvPr>
          <p:cNvSpPr/>
          <p:nvPr/>
        </p:nvSpPr>
        <p:spPr>
          <a:xfrm>
            <a:off x="4846550" y="4564379"/>
            <a:ext cx="3756430" cy="2154091"/>
          </a:xfrm>
          <a:prstGeom prst="rect">
            <a:avLst/>
          </a:prstGeom>
          <a:noFill/>
          <a:ln>
            <a:solidFill>
              <a:srgbClr val="FFCC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547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Camden Wastewater 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120650" y="1128570"/>
            <a:ext cx="8921750" cy="818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Improvements Overview</a:t>
            </a:r>
          </a:p>
          <a:p>
            <a:pPr marL="0" indent="0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 Box 3">
            <a:extLst>
              <a:ext uri="{FF2B5EF4-FFF2-40B4-BE49-F238E27FC236}">
                <a16:creationId xmlns:a16="http://schemas.microsoft.com/office/drawing/2014/main" id="{BB884EDA-D67B-B7B2-C975-8F7DE5B891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2227940"/>
            <a:ext cx="8921750" cy="211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>
              <a:defRPr/>
            </a:pPr>
            <a:r>
              <a:rPr lang="en-US" sz="14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Improvements: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&amp; I = Inflow &amp; Infiltration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Exfiltration</a:t>
            </a:r>
          </a:p>
          <a:p>
            <a:pPr lvl="1"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Pearl &amp; Free Streets overview &amp; lessons learned</a:t>
            </a:r>
          </a:p>
          <a:p>
            <a:pPr marL="457200" lvl="1" indent="0">
              <a:buNone/>
              <a:defRPr/>
            </a:pPr>
            <a:endParaRPr lang="en-US" sz="14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r>
              <a:rPr lang="en-US" sz="14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  <a:defRPr/>
            </a:pPr>
            <a:endParaRPr lang="en-US" sz="14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4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5030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B61C6E-A6E0-7D67-23B9-2EA2C30D6C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268"/>
          <a:stretch/>
        </p:blipFill>
        <p:spPr>
          <a:xfrm>
            <a:off x="3154187" y="1170305"/>
            <a:ext cx="5676263" cy="24858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CDE9ED-11F2-7592-095E-641027554B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4187" y="3721606"/>
            <a:ext cx="5676263" cy="29555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0030C4C-6F85-DFBE-B7FD-91EB4E17CE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039" r="10428"/>
          <a:stretch/>
        </p:blipFill>
        <p:spPr>
          <a:xfrm>
            <a:off x="147320" y="1456288"/>
            <a:ext cx="2780607" cy="20481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29DEA1-AB72-1FE4-880E-3934218DB18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358" y="3971637"/>
            <a:ext cx="2814569" cy="220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7096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24A71-FE97-105B-AB3C-CD18508A943F}"/>
              </a:ext>
            </a:extLst>
          </p:cNvPr>
          <p:cNvSpPr txBox="1"/>
          <p:nvPr/>
        </p:nvSpPr>
        <p:spPr>
          <a:xfrm>
            <a:off x="2036444" y="1173916"/>
            <a:ext cx="5591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Inflow &amp; Infiltration?</a:t>
            </a: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23A769A8-EA6E-52B1-07BC-EAE383EB81F3}"/>
              </a:ext>
            </a:extLst>
          </p:cNvPr>
          <p:cNvSpPr>
            <a:spLocks noGrp="1"/>
          </p:cNvSpPr>
          <p:nvPr/>
        </p:nvSpPr>
        <p:spPr>
          <a:xfrm>
            <a:off x="151554" y="1994091"/>
            <a:ext cx="3673686" cy="1933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0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srgbClr val="FFCC00"/>
                </a:solidFill>
              </a:rPr>
              <a:t>Infiltration is groundwater entering the sewer system through leaking pipes and manholes</a:t>
            </a:r>
          </a:p>
          <a:p>
            <a:r>
              <a:rPr lang="en-US" sz="1600" dirty="0">
                <a:solidFill>
                  <a:srgbClr val="FFCC00"/>
                </a:solidFill>
              </a:rPr>
              <a:t>Typically, highest in the spring when groundwater levels are the highest</a:t>
            </a:r>
          </a:p>
          <a:p>
            <a:endParaRPr lang="en-US" sz="1600" dirty="0">
              <a:solidFill>
                <a:srgbClr val="FFCC00"/>
              </a:solidFill>
            </a:endParaRP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62953BB9-DF59-EA0C-B8EC-1014CB522E04}"/>
              </a:ext>
            </a:extLst>
          </p:cNvPr>
          <p:cNvSpPr>
            <a:spLocks noGrp="1"/>
          </p:cNvSpPr>
          <p:nvPr/>
        </p:nvSpPr>
        <p:spPr>
          <a:xfrm>
            <a:off x="151555" y="1659229"/>
            <a:ext cx="3055884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8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6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65000"/>
              <a:buFont typeface="Courier New" panose="02070309020205020404" pitchFamily="49" charset="0"/>
              <a:buChar char="o"/>
              <a:defRPr sz="14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b="1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3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Infiltration: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799671C1-9449-CBB5-016A-3E24E932D3CD}"/>
              </a:ext>
            </a:extLst>
          </p:cNvPr>
          <p:cNvSpPr txBox="1"/>
          <p:nvPr/>
        </p:nvSpPr>
        <p:spPr>
          <a:xfrm>
            <a:off x="151554" y="3805871"/>
            <a:ext cx="6112932" cy="3139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3E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Inflow:</a:t>
            </a:r>
          </a:p>
        </p:txBody>
      </p:sp>
      <p:sp>
        <p:nvSpPr>
          <p:cNvPr id="10" name="TextBox 4">
            <a:extLst>
              <a:ext uri="{FF2B5EF4-FFF2-40B4-BE49-F238E27FC236}">
                <a16:creationId xmlns:a16="http://schemas.microsoft.com/office/drawing/2014/main" id="{D1550F95-0EBE-B77F-DA1F-5D6DD87DD860}"/>
              </a:ext>
            </a:extLst>
          </p:cNvPr>
          <p:cNvSpPr txBox="1"/>
          <p:nvPr/>
        </p:nvSpPr>
        <p:spPr>
          <a:xfrm>
            <a:off x="151554" y="4162023"/>
            <a:ext cx="3775585" cy="19933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3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Inflow is stormwater entering the sewer system through direct connections such as catch basins, roof drains, sump pumps, and foundation drains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A3E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Flow in sewers increase very quickly during rain events through Inflow sources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E2A37252-FF21-AD7E-BC79-AA9A7CD5F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106" y="1825625"/>
            <a:ext cx="4901296" cy="40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1170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diagram of a water system&#10;&#10;Description automatically generated">
            <a:extLst>
              <a:ext uri="{FF2B5EF4-FFF2-40B4-BE49-F238E27FC236}">
                <a16:creationId xmlns:a16="http://schemas.microsoft.com/office/drawing/2014/main" id="{9942B653-212F-C656-3EBB-71D57BBE46B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4"/>
          <a:stretch/>
        </p:blipFill>
        <p:spPr>
          <a:xfrm>
            <a:off x="970280" y="1825625"/>
            <a:ext cx="7188662" cy="49359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024A71-FE97-105B-AB3C-CD18508A943F}"/>
              </a:ext>
            </a:extLst>
          </p:cNvPr>
          <p:cNvSpPr txBox="1"/>
          <p:nvPr/>
        </p:nvSpPr>
        <p:spPr>
          <a:xfrm>
            <a:off x="2036444" y="1173916"/>
            <a:ext cx="55911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Inflow &amp; Infiltration?</a:t>
            </a:r>
          </a:p>
        </p:txBody>
      </p:sp>
    </p:spTree>
    <p:extLst>
      <p:ext uri="{BB962C8B-B14F-4D97-AF65-F5344CB8AC3E}">
        <p14:creationId xmlns:p14="http://schemas.microsoft.com/office/powerpoint/2010/main" val="2440442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4" name="Picture 2" descr="Exfiltration">
            <a:extLst>
              <a:ext uri="{FF2B5EF4-FFF2-40B4-BE49-F238E27FC236}">
                <a16:creationId xmlns:a16="http://schemas.microsoft.com/office/drawing/2014/main" id="{A98905E8-2EE6-0789-28FB-E17D7D959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244" y="2164080"/>
            <a:ext cx="7471371" cy="352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3639CBA2-9030-631A-953B-3B4DE8EF6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650" y="864410"/>
            <a:ext cx="8921750" cy="1403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300" dirty="0">
                <a:solidFill>
                  <a:srgbClr val="FFCC00"/>
                </a:solidFill>
              </a:rPr>
              <a:t> </a:t>
            </a:r>
            <a:r>
              <a:rPr lang="en-US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Exfiltration?</a:t>
            </a:r>
          </a:p>
          <a:p>
            <a:pPr marL="0" indent="0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6686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lose-up of a branch in the dirt&#10;&#10;Description automatically generated">
            <a:extLst>
              <a:ext uri="{FF2B5EF4-FFF2-40B4-BE49-F238E27FC236}">
                <a16:creationId xmlns:a16="http://schemas.microsoft.com/office/drawing/2014/main" id="{78784967-6432-9C19-E2D4-CEC1DA0016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3185" y="2332355"/>
            <a:ext cx="4475479" cy="3356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1B4EA-1510-F43F-5B42-FC94540609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6820" y="1731001"/>
            <a:ext cx="3185160" cy="45472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3EA869-80B8-7A36-B216-1BE45763AAD6}"/>
              </a:ext>
            </a:extLst>
          </p:cNvPr>
          <p:cNvSpPr txBox="1"/>
          <p:nvPr/>
        </p:nvSpPr>
        <p:spPr>
          <a:xfrm>
            <a:off x="-272416" y="1173916"/>
            <a:ext cx="4813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Orangeburg laterals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0AD59F-89B2-1380-E9D2-4D112FB99BAB}"/>
              </a:ext>
            </a:extLst>
          </p:cNvPr>
          <p:cNvSpPr txBox="1"/>
          <p:nvPr/>
        </p:nvSpPr>
        <p:spPr>
          <a:xfrm>
            <a:off x="4215764" y="1173916"/>
            <a:ext cx="48139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Patched laterals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6C6C966-2DD7-AE3C-6620-1E2E5EE2FFFD}"/>
              </a:ext>
            </a:extLst>
          </p:cNvPr>
          <p:cNvSpPr txBox="1"/>
          <p:nvPr/>
        </p:nvSpPr>
        <p:spPr>
          <a:xfrm>
            <a:off x="815340" y="6326132"/>
            <a:ext cx="75971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C00"/>
                </a:solidFill>
              </a:rPr>
              <a:t>* Inspections are critical!  **Master Drainlayer Certification this winter</a:t>
            </a:r>
          </a:p>
        </p:txBody>
      </p:sp>
    </p:spTree>
    <p:extLst>
      <p:ext uri="{BB962C8B-B14F-4D97-AF65-F5344CB8AC3E}">
        <p14:creationId xmlns:p14="http://schemas.microsoft.com/office/powerpoint/2010/main" val="1906710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D196D3-6F9D-CEF3-ADAA-8B3718B75A93}"/>
              </a:ext>
            </a:extLst>
          </p:cNvPr>
          <p:cNvSpPr txBox="1"/>
          <p:nvPr/>
        </p:nvSpPr>
        <p:spPr>
          <a:xfrm>
            <a:off x="60960" y="1430069"/>
            <a:ext cx="877062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19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of ground water that was getting into an old section of sewer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3D2C67-65FB-D7B8-1209-EF853E4DD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850" y="1922731"/>
            <a:ext cx="3371850" cy="4495800"/>
          </a:xfrm>
          <a:prstGeom prst="rect">
            <a:avLst/>
          </a:prstGeom>
        </p:spPr>
      </p:pic>
      <p:pic>
        <p:nvPicPr>
          <p:cNvPr id="19458" name="Picture 2" descr="Single fresh  European eel Fresh  European eel on white background saltwater eel stock pictures, royalty-free photos &amp; images">
            <a:extLst>
              <a:ext uri="{FF2B5EF4-FFF2-40B4-BE49-F238E27FC236}">
                <a16:creationId xmlns:a16="http://schemas.microsoft.com/office/drawing/2014/main" id="{A8C35D78-AC4A-D082-DDF8-48E1A057E4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750" y="2565400"/>
            <a:ext cx="3958590" cy="263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554AA59D-A18B-751C-5751-09D436C25121}"/>
              </a:ext>
            </a:extLst>
          </p:cNvPr>
          <p:cNvSpPr/>
          <p:nvPr/>
        </p:nvSpPr>
        <p:spPr>
          <a:xfrm>
            <a:off x="2682240" y="4267200"/>
            <a:ext cx="2369820" cy="44958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4953213-C57D-369B-670A-11CC403238B1}"/>
              </a:ext>
            </a:extLst>
          </p:cNvPr>
          <p:cNvSpPr txBox="1"/>
          <p:nvPr/>
        </p:nvSpPr>
        <p:spPr>
          <a:xfrm>
            <a:off x="4493895" y="5395247"/>
            <a:ext cx="4131945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19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 nine-inch eel was found in one of the old clay sewer and we think it probably came from the cross-country line going thru the bog.</a:t>
            </a:r>
          </a:p>
        </p:txBody>
      </p:sp>
    </p:spTree>
    <p:extLst>
      <p:ext uri="{BB962C8B-B14F-4D97-AF65-F5344CB8AC3E}">
        <p14:creationId xmlns:p14="http://schemas.microsoft.com/office/powerpoint/2010/main" val="42124033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F5E9F41-2EC1-562E-3C90-E77FCD26FAD0}"/>
              </a:ext>
            </a:extLst>
          </p:cNvPr>
          <p:cNvSpPr txBox="1"/>
          <p:nvPr/>
        </p:nvSpPr>
        <p:spPr>
          <a:xfrm>
            <a:off x="712470" y="1423252"/>
            <a:ext cx="771905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Lateral Was Video Camera Inspected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F37D788-2342-500B-517D-E190693D6987}"/>
              </a:ext>
            </a:extLst>
          </p:cNvPr>
          <p:cNvSpPr txBox="1"/>
          <p:nvPr/>
        </p:nvSpPr>
        <p:spPr>
          <a:xfrm>
            <a:off x="970280" y="2964180"/>
            <a:ext cx="6614160" cy="3840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800" b="1" kern="100" dirty="0">
                <a:solidFill>
                  <a:srgbClr val="FF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Three old catch basins were tied into the old sewer line.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800" b="1" kern="100" dirty="0">
                <a:solidFill>
                  <a:srgbClr val="FF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 plus homes were actively tied into sewer with foundation drains.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"/>
            </a:pPr>
            <a:r>
              <a:rPr lang="en-US" sz="1800" b="1" kern="100" dirty="0">
                <a:solidFill>
                  <a:srgbClr val="FF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Vast amounts of ground water were infiltrating the system, due to the old pipe. According to town records, some portions of the line were installed in the early 1900’s. 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US" sz="1800" b="1" kern="100" dirty="0">
                <a:solidFill>
                  <a:srgbClr val="FF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Eliminated old, discontinued service lines, that were allowing ground water to enter existing sewer lines.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"/>
            </a:pPr>
            <a:r>
              <a:rPr lang="en-US" sz="1800" b="1" kern="100" dirty="0">
                <a:solidFill>
                  <a:srgbClr val="FFCC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Over 85 plus new sewer service have been upgraded along with future use service lines. Eliminating the disruption of the rebuilt road, in the event of future development.</a:t>
            </a:r>
          </a:p>
          <a:p>
            <a:pPr marL="342900" marR="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"/>
            </a:pPr>
            <a:endParaRPr lang="en-US" sz="1800" kern="100" dirty="0">
              <a:solidFill>
                <a:srgbClr val="FFCC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A09FBB-AF9A-7B72-6E89-D369E3D127E3}"/>
              </a:ext>
            </a:extLst>
          </p:cNvPr>
          <p:cNvSpPr txBox="1"/>
          <p:nvPr/>
        </p:nvSpPr>
        <p:spPr>
          <a:xfrm>
            <a:off x="1798320" y="2263140"/>
            <a:ext cx="39700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CC00"/>
                </a:solidFill>
              </a:rPr>
              <a:t>Pearl &amp; Free Street overview</a:t>
            </a:r>
          </a:p>
        </p:txBody>
      </p:sp>
    </p:spTree>
    <p:extLst>
      <p:ext uri="{BB962C8B-B14F-4D97-AF65-F5344CB8AC3E}">
        <p14:creationId xmlns:p14="http://schemas.microsoft.com/office/powerpoint/2010/main" val="100491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957666A9-47E2-7154-EB62-A05079E2F071}"/>
              </a:ext>
            </a:extLst>
          </p:cNvPr>
          <p:cNvGraphicFramePr>
            <a:graphicFrameLocks noGrp="1"/>
          </p:cNvGraphicFramePr>
          <p:nvPr/>
        </p:nvGraphicFramePr>
        <p:xfrm>
          <a:off x="705803" y="2499360"/>
          <a:ext cx="7658098" cy="17229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58761">
                  <a:extLst>
                    <a:ext uri="{9D8B030D-6E8A-4147-A177-3AD203B41FA5}">
                      <a16:colId xmlns:a16="http://schemas.microsoft.com/office/drawing/2014/main" val="3299567520"/>
                    </a:ext>
                  </a:extLst>
                </a:gridCol>
                <a:gridCol w="1180281">
                  <a:extLst>
                    <a:ext uri="{9D8B030D-6E8A-4147-A177-3AD203B41FA5}">
                      <a16:colId xmlns:a16="http://schemas.microsoft.com/office/drawing/2014/main" val="2910586353"/>
                    </a:ext>
                  </a:extLst>
                </a:gridCol>
                <a:gridCol w="1097935">
                  <a:extLst>
                    <a:ext uri="{9D8B030D-6E8A-4147-A177-3AD203B41FA5}">
                      <a16:colId xmlns:a16="http://schemas.microsoft.com/office/drawing/2014/main" val="479785026"/>
                    </a:ext>
                  </a:extLst>
                </a:gridCol>
                <a:gridCol w="658761">
                  <a:extLst>
                    <a:ext uri="{9D8B030D-6E8A-4147-A177-3AD203B41FA5}">
                      <a16:colId xmlns:a16="http://schemas.microsoft.com/office/drawing/2014/main" val="3074164227"/>
                    </a:ext>
                  </a:extLst>
                </a:gridCol>
                <a:gridCol w="658761">
                  <a:extLst>
                    <a:ext uri="{9D8B030D-6E8A-4147-A177-3AD203B41FA5}">
                      <a16:colId xmlns:a16="http://schemas.microsoft.com/office/drawing/2014/main" val="1130374894"/>
                    </a:ext>
                  </a:extLst>
                </a:gridCol>
                <a:gridCol w="1084211">
                  <a:extLst>
                    <a:ext uri="{9D8B030D-6E8A-4147-A177-3AD203B41FA5}">
                      <a16:colId xmlns:a16="http://schemas.microsoft.com/office/drawing/2014/main" val="3575180956"/>
                    </a:ext>
                  </a:extLst>
                </a:gridCol>
                <a:gridCol w="1015590">
                  <a:extLst>
                    <a:ext uri="{9D8B030D-6E8A-4147-A177-3AD203B41FA5}">
                      <a16:colId xmlns:a16="http://schemas.microsoft.com/office/drawing/2014/main" val="607440241"/>
                    </a:ext>
                  </a:extLst>
                </a:gridCol>
                <a:gridCol w="1303798">
                  <a:extLst>
                    <a:ext uri="{9D8B030D-6E8A-4147-A177-3AD203B41FA5}">
                      <a16:colId xmlns:a16="http://schemas.microsoft.com/office/drawing/2014/main" val="3288477664"/>
                    </a:ext>
                  </a:extLst>
                </a:gridCol>
              </a:tblGrid>
              <a:tr h="344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Units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Sewer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Road/Storm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Age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LF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Sewer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Road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Totals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191921272"/>
                  </a:ext>
                </a:extLst>
              </a:tr>
              <a:tr h="344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Pearl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1,500,000.00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428,629.00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82937300"/>
                  </a:ext>
                </a:extLst>
              </a:tr>
              <a:tr h="344583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linear ft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7920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51-75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12,027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2,733,409.09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$ 1,546,536.29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4,279,945.39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372976739"/>
                  </a:ext>
                </a:extLst>
              </a:tr>
              <a:tr h="344583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       189.39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     107.16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26-50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45,573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$ 10,357,500.00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$ 5,860,172.83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16,217,672.83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3529745271"/>
                  </a:ext>
                </a:extLst>
              </a:tr>
              <a:tr h="344583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20%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       227.27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        128.59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 $       20,497,618.21 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257633231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B93C1BD-C036-8D16-14E8-8693DD0DD59E}"/>
              </a:ext>
            </a:extLst>
          </p:cNvPr>
          <p:cNvSpPr txBox="1"/>
          <p:nvPr/>
        </p:nvSpPr>
        <p:spPr>
          <a:xfrm>
            <a:off x="382904" y="1524436"/>
            <a:ext cx="8303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Estimated Costs to fix piping between 26-75 years old </a:t>
            </a:r>
          </a:p>
        </p:txBody>
      </p:sp>
    </p:spTree>
    <p:extLst>
      <p:ext uri="{BB962C8B-B14F-4D97-AF65-F5344CB8AC3E}">
        <p14:creationId xmlns:p14="http://schemas.microsoft.com/office/powerpoint/2010/main" val="6769560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Treatment Facility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C7A1367-9057-6DC5-6AFC-D8B0D4A4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11580"/>
            <a:ext cx="8828111" cy="72604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treatment plant was built in 1970</a:t>
            </a:r>
          </a:p>
          <a:p>
            <a:pPr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treatment plant is licensed for 1.21 MGD on a monthly average</a:t>
            </a:r>
          </a:p>
          <a:p>
            <a:pPr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facility is located at 20 lions lane and is 5.1 acres in size</a:t>
            </a:r>
          </a:p>
          <a:p>
            <a:pPr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flow over the past 12 months was 1.063 MGD</a:t>
            </a:r>
          </a:p>
          <a:p>
            <a:pPr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 low flow over the past 12 months was .661 MGD</a:t>
            </a:r>
          </a:p>
          <a:p>
            <a:pPr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flow during the past weekend’s .6 inches of rain was .527 on Friday and .705 on Saturday</a:t>
            </a:r>
          </a:p>
          <a:p>
            <a:pPr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April 30, 2023 with 4’’ of rain, the plant received 3.07 MGD with a peak flow of 6.19</a:t>
            </a:r>
          </a:p>
          <a:p>
            <a:pPr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facility has 5 employees</a:t>
            </a:r>
          </a:p>
          <a:p>
            <a:pPr lvl="1"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Facility operations director (grade 3 wastewater license)</a:t>
            </a:r>
          </a:p>
          <a:p>
            <a:pPr lvl="1"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plant operators ( both have a grade 3 waste wastewater license)</a:t>
            </a:r>
          </a:p>
          <a:p>
            <a:pPr lvl="1"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treatment plant mechanic ( also has a grade 3 wastewater license)</a:t>
            </a:r>
          </a:p>
          <a:p>
            <a:pPr lvl="1">
              <a:defRPr/>
            </a:pPr>
            <a:r>
              <a:rPr lang="en-US" sz="19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centrifuge/assistant mechanic</a:t>
            </a:r>
          </a:p>
          <a:p>
            <a:pPr marL="0" indent="0">
              <a:buNone/>
              <a:defRPr/>
            </a:pPr>
            <a:endParaRPr lang="en-US" sz="20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endParaRPr lang="en-US" sz="16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r>
              <a:rPr lang="en-US" sz="16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  <a:defRPr/>
            </a:pPr>
            <a:endParaRPr lang="en-US" sz="16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766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Treatment Facility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C7A1367-9057-6DC5-6AFC-D8B0D4A4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287780"/>
            <a:ext cx="8648699" cy="5066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Equipment at the facility consists of: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equipped laboratory with various testing equipment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Camera van used for televising and recording sewer/stormwater lines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Jet truck and root cutter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Portable generator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4-wheel drive tractor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Fork truck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¾ ton pick-up with lift gate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ton dump truck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Ford transit van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½ pick-up</a:t>
            </a:r>
          </a:p>
          <a:p>
            <a:pPr>
              <a:defRPr/>
            </a:pPr>
            <a:endParaRPr lang="en-US" sz="20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5242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Treatment Facility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2C7A1367-9057-6DC5-6AFC-D8B0D4A4CD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303020"/>
            <a:ext cx="8648699" cy="433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day to day responsibilities: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daily laboratory sampling and testing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Daily plant process checklist 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Inspect daily the two main pump statons and perform preventative maintenance. Once per week each pump staton is inspected and the pumps are evaluated for operation and run time.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Preventative maintenance on plant process equipment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system jetting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system camera work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 meter installation and monitoring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Dig safe requests</a:t>
            </a:r>
          </a:p>
          <a:p>
            <a:pPr>
              <a:defRPr/>
            </a:pPr>
            <a:r>
              <a:rPr lang="en-US" sz="20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sampling and testing for PFAS</a:t>
            </a: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055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Camden Wastewater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0D3D49D7-1CEF-017A-9965-925EAA94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320" y="2347663"/>
            <a:ext cx="892175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 algn="ctr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Box 3">
            <a:extLst>
              <a:ext uri="{FF2B5EF4-FFF2-40B4-BE49-F238E27FC236}">
                <a16:creationId xmlns:a16="http://schemas.microsoft.com/office/drawing/2014/main" id="{73F26C2C-8CF7-9886-F805-CF0845455A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41" y="3946904"/>
            <a:ext cx="8921750" cy="929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457200" lvl="1" indent="0">
              <a:buNone/>
              <a:defRPr/>
            </a:pPr>
            <a:r>
              <a:rPr lang="en-US" sz="16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  <a:defRPr/>
            </a:pPr>
            <a:endParaRPr lang="en-US" sz="16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close-up of a document&#10;&#10;Description automatically generated">
            <a:extLst>
              <a:ext uri="{FF2B5EF4-FFF2-40B4-BE49-F238E27FC236}">
                <a16:creationId xmlns:a16="http://schemas.microsoft.com/office/drawing/2014/main" id="{E77E078A-3F51-0045-C2BA-A133285505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566" y="2038858"/>
            <a:ext cx="7364349" cy="46385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C961D6-DC00-A1F6-F70E-9083C68DA869}"/>
              </a:ext>
            </a:extLst>
          </p:cNvPr>
          <p:cNvSpPr txBox="1"/>
          <p:nvPr/>
        </p:nvSpPr>
        <p:spPr>
          <a:xfrm>
            <a:off x="1495424" y="1326316"/>
            <a:ext cx="652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Permit &amp; Regulator Requirements</a:t>
            </a:r>
          </a:p>
        </p:txBody>
      </p:sp>
    </p:spTree>
    <p:extLst>
      <p:ext uri="{BB962C8B-B14F-4D97-AF65-F5344CB8AC3E}">
        <p14:creationId xmlns:p14="http://schemas.microsoft.com/office/powerpoint/2010/main" val="1760807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Treatment Facility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87A3E85D-28F6-6C09-F271-1BDD5282052F}"/>
              </a:ext>
            </a:extLst>
          </p:cNvPr>
          <p:cNvSpPr txBox="1"/>
          <p:nvPr/>
        </p:nvSpPr>
        <p:spPr>
          <a:xfrm>
            <a:off x="1343024" y="1164939"/>
            <a:ext cx="65284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Train Process Flow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7211927-10DB-A79B-4747-67B23931B6D8}"/>
              </a:ext>
            </a:extLst>
          </p:cNvPr>
          <p:cNvGrpSpPr/>
          <p:nvPr/>
        </p:nvGrpSpPr>
        <p:grpSpPr>
          <a:xfrm>
            <a:off x="281804" y="1721658"/>
            <a:ext cx="8561590" cy="4876800"/>
            <a:chOff x="281804" y="1721658"/>
            <a:chExt cx="8561590" cy="4876800"/>
          </a:xfrm>
        </p:grpSpPr>
        <p:pic>
          <p:nvPicPr>
            <p:cNvPr id="3" name="Picture 2" descr="Aerial view of a field and buildings&#10;&#10;Description automatically generated">
              <a:extLst>
                <a:ext uri="{FF2B5EF4-FFF2-40B4-BE49-F238E27FC236}">
                  <a16:creationId xmlns:a16="http://schemas.microsoft.com/office/drawing/2014/main" id="{32A3A445-F5BB-807A-EC02-0B8D415437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77" t="28382" r="2841" b="848"/>
            <a:stretch/>
          </p:blipFill>
          <p:spPr>
            <a:xfrm>
              <a:off x="281804" y="1721658"/>
              <a:ext cx="8561590" cy="4876800"/>
            </a:xfrm>
            <a:prstGeom prst="rect">
              <a:avLst/>
            </a:prstGeom>
          </p:spPr>
        </p:pic>
        <p:sp>
          <p:nvSpPr>
            <p:cNvPr id="2" name="Arrow: Left 1">
              <a:extLst>
                <a:ext uri="{FF2B5EF4-FFF2-40B4-BE49-F238E27FC236}">
                  <a16:creationId xmlns:a16="http://schemas.microsoft.com/office/drawing/2014/main" id="{EECF9D2C-2D25-470E-3E9F-DCCBBB0B7248}"/>
                </a:ext>
              </a:extLst>
            </p:cNvPr>
            <p:cNvSpPr/>
            <p:nvPr/>
          </p:nvSpPr>
          <p:spPr>
            <a:xfrm rot="1860269">
              <a:off x="8023860" y="5407213"/>
              <a:ext cx="755247" cy="152400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" name="Arrow: Bent-Up 3">
              <a:extLst>
                <a:ext uri="{FF2B5EF4-FFF2-40B4-BE49-F238E27FC236}">
                  <a16:creationId xmlns:a16="http://schemas.microsoft.com/office/drawing/2014/main" id="{B577D0F8-4AA3-0422-051D-7F5C2FA15A23}"/>
                </a:ext>
              </a:extLst>
            </p:cNvPr>
            <p:cNvSpPr/>
            <p:nvPr/>
          </p:nvSpPr>
          <p:spPr>
            <a:xfrm rot="12635712">
              <a:off x="7181555" y="5006028"/>
              <a:ext cx="794635" cy="303938"/>
            </a:xfrm>
            <a:prstGeom prst="bentUp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5E21B63-FF07-A051-F567-1EA9EAFC096D}"/>
                </a:ext>
              </a:extLst>
            </p:cNvPr>
            <p:cNvSpPr/>
            <p:nvPr/>
          </p:nvSpPr>
          <p:spPr>
            <a:xfrm>
              <a:off x="7117074" y="3609700"/>
              <a:ext cx="1615440" cy="51965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F05D37C-03F2-19C2-95D4-650616C14FDB}"/>
                </a:ext>
              </a:extLst>
            </p:cNvPr>
            <p:cNvSpPr txBox="1"/>
            <p:nvPr/>
          </p:nvSpPr>
          <p:spPr>
            <a:xfrm>
              <a:off x="7209387" y="3677684"/>
              <a:ext cx="16154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From Bay View and Rawson Ave pump stations</a:t>
              </a: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6EF7181D-7CF1-82ED-D96F-093E37E1229D}"/>
                </a:ext>
              </a:extLst>
            </p:cNvPr>
            <p:cNvCxnSpPr>
              <a:cxnSpLocks/>
            </p:cNvCxnSpPr>
            <p:nvPr/>
          </p:nvCxnSpPr>
          <p:spPr>
            <a:xfrm>
              <a:off x="8503920" y="4129358"/>
              <a:ext cx="228594" cy="1373311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Star: 4 Points 11">
              <a:extLst>
                <a:ext uri="{FF2B5EF4-FFF2-40B4-BE49-F238E27FC236}">
                  <a16:creationId xmlns:a16="http://schemas.microsoft.com/office/drawing/2014/main" id="{7B98F620-74E8-2917-013B-BDF2D4A6A954}"/>
                </a:ext>
              </a:extLst>
            </p:cNvPr>
            <p:cNvSpPr/>
            <p:nvPr/>
          </p:nvSpPr>
          <p:spPr>
            <a:xfrm>
              <a:off x="6256019" y="5135880"/>
              <a:ext cx="259081" cy="175260"/>
            </a:xfrm>
            <a:prstGeom prst="star4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Star: 4 Points 12">
              <a:extLst>
                <a:ext uri="{FF2B5EF4-FFF2-40B4-BE49-F238E27FC236}">
                  <a16:creationId xmlns:a16="http://schemas.microsoft.com/office/drawing/2014/main" id="{87BC3564-6A47-83C3-ED0A-F8D210CF739C}"/>
                </a:ext>
              </a:extLst>
            </p:cNvPr>
            <p:cNvSpPr/>
            <p:nvPr/>
          </p:nvSpPr>
          <p:spPr>
            <a:xfrm>
              <a:off x="6012177" y="5048250"/>
              <a:ext cx="259081" cy="175260"/>
            </a:xfrm>
            <a:prstGeom prst="star4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Star: 4 Points 13">
              <a:extLst>
                <a:ext uri="{FF2B5EF4-FFF2-40B4-BE49-F238E27FC236}">
                  <a16:creationId xmlns:a16="http://schemas.microsoft.com/office/drawing/2014/main" id="{8D7325C3-9CB0-7743-EAE5-49FFD20922D8}"/>
                </a:ext>
              </a:extLst>
            </p:cNvPr>
            <p:cNvSpPr/>
            <p:nvPr/>
          </p:nvSpPr>
          <p:spPr>
            <a:xfrm>
              <a:off x="5623555" y="4824962"/>
              <a:ext cx="259081" cy="175260"/>
            </a:xfrm>
            <a:prstGeom prst="star4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Star: 4 Points 14">
              <a:extLst>
                <a:ext uri="{FF2B5EF4-FFF2-40B4-BE49-F238E27FC236}">
                  <a16:creationId xmlns:a16="http://schemas.microsoft.com/office/drawing/2014/main" id="{047528A6-7331-A87D-A44B-0F1F8AF558CC}"/>
                </a:ext>
              </a:extLst>
            </p:cNvPr>
            <p:cNvSpPr/>
            <p:nvPr/>
          </p:nvSpPr>
          <p:spPr>
            <a:xfrm>
              <a:off x="4442459" y="4480560"/>
              <a:ext cx="259081" cy="175260"/>
            </a:xfrm>
            <a:prstGeom prst="star4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Star: 4 Points 15">
              <a:extLst>
                <a:ext uri="{FF2B5EF4-FFF2-40B4-BE49-F238E27FC236}">
                  <a16:creationId xmlns:a16="http://schemas.microsoft.com/office/drawing/2014/main" id="{5251A3A0-56D6-7E9F-CB51-754FD8E46B92}"/>
                </a:ext>
              </a:extLst>
            </p:cNvPr>
            <p:cNvSpPr/>
            <p:nvPr/>
          </p:nvSpPr>
          <p:spPr>
            <a:xfrm>
              <a:off x="5818569" y="4686762"/>
              <a:ext cx="259081" cy="175260"/>
            </a:xfrm>
            <a:prstGeom prst="star4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Star: 4 Points 16">
              <a:extLst>
                <a:ext uri="{FF2B5EF4-FFF2-40B4-BE49-F238E27FC236}">
                  <a16:creationId xmlns:a16="http://schemas.microsoft.com/office/drawing/2014/main" id="{136D338F-6E25-0E30-3915-7CC990768ECE}"/>
                </a:ext>
              </a:extLst>
            </p:cNvPr>
            <p:cNvSpPr/>
            <p:nvPr/>
          </p:nvSpPr>
          <p:spPr>
            <a:xfrm>
              <a:off x="5067299" y="4188138"/>
              <a:ext cx="259081" cy="175260"/>
            </a:xfrm>
            <a:prstGeom prst="star4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Star: 4 Points 17">
              <a:extLst>
                <a:ext uri="{FF2B5EF4-FFF2-40B4-BE49-F238E27FC236}">
                  <a16:creationId xmlns:a16="http://schemas.microsoft.com/office/drawing/2014/main" id="{A8DB9F4F-2E99-469C-8C11-D25045560D12}"/>
                </a:ext>
              </a:extLst>
            </p:cNvPr>
            <p:cNvSpPr/>
            <p:nvPr/>
          </p:nvSpPr>
          <p:spPr>
            <a:xfrm>
              <a:off x="3645975" y="4158606"/>
              <a:ext cx="259081" cy="175260"/>
            </a:xfrm>
            <a:prstGeom prst="star4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Star: 4 Points 18">
              <a:extLst>
                <a:ext uri="{FF2B5EF4-FFF2-40B4-BE49-F238E27FC236}">
                  <a16:creationId xmlns:a16="http://schemas.microsoft.com/office/drawing/2014/main" id="{53F1CA9F-109D-4840-E535-4B0C57BFBAD5}"/>
                </a:ext>
              </a:extLst>
            </p:cNvPr>
            <p:cNvSpPr/>
            <p:nvPr/>
          </p:nvSpPr>
          <p:spPr>
            <a:xfrm>
              <a:off x="2466878" y="3894914"/>
              <a:ext cx="259081" cy="175260"/>
            </a:xfrm>
            <a:prstGeom prst="star4">
              <a:avLst/>
            </a:prstGeom>
            <a:solidFill>
              <a:srgbClr val="CC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Arrow: Left 22">
              <a:extLst>
                <a:ext uri="{FF2B5EF4-FFF2-40B4-BE49-F238E27FC236}">
                  <a16:creationId xmlns:a16="http://schemas.microsoft.com/office/drawing/2014/main" id="{17527916-B2D0-E27C-6702-E3847D1F8572}"/>
                </a:ext>
              </a:extLst>
            </p:cNvPr>
            <p:cNvSpPr/>
            <p:nvPr/>
          </p:nvSpPr>
          <p:spPr>
            <a:xfrm rot="1860269">
              <a:off x="5950637" y="4880166"/>
              <a:ext cx="508621" cy="13431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Arrow: Left 23">
              <a:extLst>
                <a:ext uri="{FF2B5EF4-FFF2-40B4-BE49-F238E27FC236}">
                  <a16:creationId xmlns:a16="http://schemas.microsoft.com/office/drawing/2014/main" id="{C9DE2A76-CDC2-6832-723D-576D74B79B41}"/>
                </a:ext>
              </a:extLst>
            </p:cNvPr>
            <p:cNvSpPr/>
            <p:nvPr/>
          </p:nvSpPr>
          <p:spPr>
            <a:xfrm rot="1860269">
              <a:off x="5336954" y="4384866"/>
              <a:ext cx="508621" cy="13431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5" name="Arrow: Left 24">
              <a:extLst>
                <a:ext uri="{FF2B5EF4-FFF2-40B4-BE49-F238E27FC236}">
                  <a16:creationId xmlns:a16="http://schemas.microsoft.com/office/drawing/2014/main" id="{BF46412A-D571-CD4D-1197-617D5E270240}"/>
                </a:ext>
              </a:extLst>
            </p:cNvPr>
            <p:cNvSpPr/>
            <p:nvPr/>
          </p:nvSpPr>
          <p:spPr>
            <a:xfrm rot="1860269">
              <a:off x="5036237" y="4605846"/>
              <a:ext cx="508621" cy="13431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Arrow: Left 28">
              <a:extLst>
                <a:ext uri="{FF2B5EF4-FFF2-40B4-BE49-F238E27FC236}">
                  <a16:creationId xmlns:a16="http://schemas.microsoft.com/office/drawing/2014/main" id="{BDF3E9B5-25F3-573D-F0C9-B0DD8BD94177}"/>
                </a:ext>
              </a:extLst>
            </p:cNvPr>
            <p:cNvSpPr/>
            <p:nvPr/>
          </p:nvSpPr>
          <p:spPr>
            <a:xfrm rot="319399">
              <a:off x="4091357" y="4163886"/>
              <a:ext cx="508621" cy="134312"/>
            </a:xfrm>
            <a:prstGeom prst="left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74554C"/>
                </a:highlight>
              </a:endParaRPr>
            </a:p>
          </p:txBody>
        </p:sp>
        <p:sp>
          <p:nvSpPr>
            <p:cNvPr id="30" name="Arrow: Left 29">
              <a:extLst>
                <a:ext uri="{FF2B5EF4-FFF2-40B4-BE49-F238E27FC236}">
                  <a16:creationId xmlns:a16="http://schemas.microsoft.com/office/drawing/2014/main" id="{5B6A2137-73C3-64D0-DC67-E0F50DC68527}"/>
                </a:ext>
              </a:extLst>
            </p:cNvPr>
            <p:cNvSpPr/>
            <p:nvPr/>
          </p:nvSpPr>
          <p:spPr>
            <a:xfrm rot="319399">
              <a:off x="2824838" y="3948584"/>
              <a:ext cx="808124" cy="154844"/>
            </a:xfrm>
            <a:prstGeom prst="leftArrow">
              <a:avLst/>
            </a:prstGeom>
            <a:solidFill>
              <a:srgbClr val="FFFF99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Arrow: Left 30">
              <a:extLst>
                <a:ext uri="{FF2B5EF4-FFF2-40B4-BE49-F238E27FC236}">
                  <a16:creationId xmlns:a16="http://schemas.microsoft.com/office/drawing/2014/main" id="{C5A52FF9-D6F6-8A58-89E0-405C625F7904}"/>
                </a:ext>
              </a:extLst>
            </p:cNvPr>
            <p:cNvSpPr/>
            <p:nvPr/>
          </p:nvSpPr>
          <p:spPr>
            <a:xfrm rot="12580255">
              <a:off x="4421903" y="5475130"/>
              <a:ext cx="2650554" cy="133613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Arrow: Left 31">
              <a:extLst>
                <a:ext uri="{FF2B5EF4-FFF2-40B4-BE49-F238E27FC236}">
                  <a16:creationId xmlns:a16="http://schemas.microsoft.com/office/drawing/2014/main" id="{43B282C9-7A34-7FEB-A52B-CEEAB3B340CC}"/>
                </a:ext>
              </a:extLst>
            </p:cNvPr>
            <p:cNvSpPr/>
            <p:nvPr/>
          </p:nvSpPr>
          <p:spPr>
            <a:xfrm rot="11153839">
              <a:off x="7108877" y="6145086"/>
              <a:ext cx="508621" cy="134312"/>
            </a:xfrm>
            <a:prstGeom prst="leftArrow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1ED0056-AE61-8B39-1A8D-AB01E25D47F6}"/>
                </a:ext>
              </a:extLst>
            </p:cNvPr>
            <p:cNvSpPr/>
            <p:nvPr/>
          </p:nvSpPr>
          <p:spPr>
            <a:xfrm>
              <a:off x="4655814" y="5979520"/>
              <a:ext cx="1615440" cy="519658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6918C40-22FB-C026-EC80-F505DCD629DC}"/>
                </a:ext>
              </a:extLst>
            </p:cNvPr>
            <p:cNvSpPr txBox="1"/>
            <p:nvPr/>
          </p:nvSpPr>
          <p:spPr>
            <a:xfrm>
              <a:off x="4687167" y="5948444"/>
              <a:ext cx="161544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Treated wastewater then is disinfected then goes to Harbor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77902E8-D806-5445-1D89-EC837DBA8945}"/>
                </a:ext>
              </a:extLst>
            </p:cNvPr>
            <p:cNvCxnSpPr>
              <a:cxnSpLocks/>
            </p:cNvCxnSpPr>
            <p:nvPr/>
          </p:nvCxnSpPr>
          <p:spPr>
            <a:xfrm>
              <a:off x="6364469" y="6305172"/>
              <a:ext cx="1506991" cy="19937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25E8477C-9B2D-15DD-22DF-9A907983B12E}"/>
                </a:ext>
              </a:extLst>
            </p:cNvPr>
            <p:cNvSpPr/>
            <p:nvPr/>
          </p:nvSpPr>
          <p:spPr>
            <a:xfrm>
              <a:off x="739134" y="2337160"/>
              <a:ext cx="1615440" cy="99505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82538F30-B015-C1F8-8ACA-25363DB07034}"/>
                </a:ext>
              </a:extLst>
            </p:cNvPr>
            <p:cNvSpPr txBox="1"/>
            <p:nvPr/>
          </p:nvSpPr>
          <p:spPr>
            <a:xfrm>
              <a:off x="739134" y="2327610"/>
              <a:ext cx="1615440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/>
                <a:t>Approximately 975 tons of sludge cake a “special waste” is sent to Juniper Ridge. Frequency is 1 time per week at about 12 to 15 tons per load  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2BF38603-B965-004B-862E-8915E1DC6DB8}"/>
                </a:ext>
              </a:extLst>
            </p:cNvPr>
            <p:cNvCxnSpPr>
              <a:cxnSpLocks/>
            </p:cNvCxnSpPr>
            <p:nvPr/>
          </p:nvCxnSpPr>
          <p:spPr>
            <a:xfrm>
              <a:off x="2171700" y="3332214"/>
              <a:ext cx="424718" cy="537315"/>
            </a:xfrm>
            <a:prstGeom prst="straightConnector1">
              <a:avLst/>
            </a:prstGeom>
            <a:ln w="19050">
              <a:solidFill>
                <a:srgbClr val="FFFF99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73927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Treatment Facility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A computer screen shot of a computer program&#10;&#10;Description automatically generated">
            <a:extLst>
              <a:ext uri="{FF2B5EF4-FFF2-40B4-BE49-F238E27FC236}">
                <a16:creationId xmlns:a16="http://schemas.microsoft.com/office/drawing/2014/main" id="{394588F1-E892-4985-38A1-929C725ED3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1" b="20728"/>
          <a:stretch/>
        </p:blipFill>
        <p:spPr>
          <a:xfrm>
            <a:off x="186836" y="1821716"/>
            <a:ext cx="8770328" cy="40394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ACD190-E173-F776-4402-30890609A1E8}"/>
              </a:ext>
            </a:extLst>
          </p:cNvPr>
          <p:cNvSpPr txBox="1"/>
          <p:nvPr/>
        </p:nvSpPr>
        <p:spPr>
          <a:xfrm>
            <a:off x="382904" y="1158676"/>
            <a:ext cx="8303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SCADA  intergraded into plant operations</a:t>
            </a:r>
          </a:p>
        </p:txBody>
      </p:sp>
    </p:spTree>
    <p:extLst>
      <p:ext uri="{BB962C8B-B14F-4D97-AF65-F5344CB8AC3E}">
        <p14:creationId xmlns:p14="http://schemas.microsoft.com/office/powerpoint/2010/main" val="1306116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Treatment Facility 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F58AAD-13BB-1FFF-6918-FCE283DF42B0}"/>
              </a:ext>
            </a:extLst>
          </p:cNvPr>
          <p:cNvSpPr txBox="1"/>
          <p:nvPr/>
        </p:nvSpPr>
        <p:spPr>
          <a:xfrm>
            <a:off x="382904" y="1158676"/>
            <a:ext cx="8303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spcBef>
                <a:spcPct val="50000"/>
              </a:spcBef>
              <a:buClr>
                <a:srgbClr val="FFCC00"/>
              </a:buClr>
              <a:buFontTx/>
              <a:buNone/>
              <a:defRPr/>
            </a:pPr>
            <a:r>
              <a:rPr lang="en-US" altLang="en-US" sz="28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Upgraded Laboratory</a:t>
            </a:r>
          </a:p>
        </p:txBody>
      </p:sp>
      <p:pic>
        <p:nvPicPr>
          <p:cNvPr id="3" name="Picture 2" descr="A room with blue cabinets and blue cabinets&#10;&#10;Description automatically generated">
            <a:extLst>
              <a:ext uri="{FF2B5EF4-FFF2-40B4-BE49-F238E27FC236}">
                <a16:creationId xmlns:a16="http://schemas.microsoft.com/office/drawing/2014/main" id="{0FBA18E1-70CE-758C-222D-FE8F5C02D7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6580" y="1937384"/>
            <a:ext cx="5575300" cy="418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1669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2"/>
          <p:cNvSpPr txBox="1">
            <a:spLocks noChangeArrowheads="1"/>
          </p:cNvSpPr>
          <p:nvPr/>
        </p:nvSpPr>
        <p:spPr bwMode="auto">
          <a:xfrm>
            <a:off x="804886" y="-720725"/>
            <a:ext cx="8404225" cy="163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4000" dirty="0">
              <a:solidFill>
                <a:srgbClr val="FFCC0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4000" dirty="0">
                <a:solidFill>
                  <a:srgbClr val="FFCC00"/>
                </a:solidFill>
                <a:latin typeface="Arial" charset="0"/>
              </a:rPr>
              <a:t>Wastewater Collection System</a:t>
            </a:r>
          </a:p>
        </p:txBody>
      </p:sp>
      <p:sp>
        <p:nvSpPr>
          <p:cNvPr id="2054" name="Rectangle 9"/>
          <p:cNvSpPr>
            <a:spLocks noChangeArrowheads="1"/>
          </p:cNvSpPr>
          <p:nvPr/>
        </p:nvSpPr>
        <p:spPr bwMode="auto">
          <a:xfrm>
            <a:off x="0" y="0"/>
            <a:ext cx="9144000" cy="1104900"/>
          </a:xfrm>
          <a:prstGeom prst="rect">
            <a:avLst/>
          </a:prstGeom>
          <a:noFill/>
          <a:ln w="9525">
            <a:solidFill>
              <a:srgbClr val="FFCC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dirty="0"/>
          </a:p>
        </p:txBody>
      </p:sp>
      <p:pic>
        <p:nvPicPr>
          <p:cNvPr id="7" name="Picture 6" descr="image002"/>
          <p:cNvPicPr/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20" y="130810"/>
            <a:ext cx="822960" cy="83058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Box 3">
            <a:extLst>
              <a:ext uri="{FF2B5EF4-FFF2-40B4-BE49-F238E27FC236}">
                <a16:creationId xmlns:a16="http://schemas.microsoft.com/office/drawing/2014/main" id="{0D3D49D7-1CEF-017A-9965-925EAA9427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2304" y="1233055"/>
            <a:ext cx="3704476" cy="2871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914400" indent="-45720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371600" indent="-4572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828800" indent="-4572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286000" indent="-4572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743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3200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657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41148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marL="0" indent="0">
              <a:buNone/>
              <a:defRPr/>
            </a:pPr>
            <a:r>
              <a:rPr lang="en-US" sz="15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Collection System Inventory</a:t>
            </a:r>
          </a:p>
          <a:p>
            <a:pPr>
              <a:defRPr/>
            </a:pPr>
            <a:r>
              <a:rPr lang="en-US" sz="15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miles of gravity sewer</a:t>
            </a:r>
          </a:p>
          <a:p>
            <a:pPr>
              <a:defRPr/>
            </a:pPr>
            <a:r>
              <a:rPr lang="en-US" sz="15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miles of force main</a:t>
            </a:r>
          </a:p>
          <a:p>
            <a:pPr>
              <a:defRPr/>
            </a:pPr>
            <a:r>
              <a:rPr lang="en-US" sz="15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560+ sewer manholes</a:t>
            </a:r>
          </a:p>
          <a:p>
            <a:pPr>
              <a:defRPr/>
            </a:pPr>
            <a:r>
              <a:rPr lang="en-US" sz="1500" b="1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pump stations</a:t>
            </a:r>
          </a:p>
          <a:p>
            <a:pPr>
              <a:defRPr/>
            </a:pPr>
            <a:endParaRPr lang="en-US" sz="15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500" b="1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0">
              <a:buNone/>
              <a:defRPr/>
            </a:pPr>
            <a:r>
              <a:rPr lang="en-US" sz="1600" cap="small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lvl="1" indent="0">
              <a:buNone/>
              <a:defRPr/>
            </a:pPr>
            <a:endParaRPr lang="en-US" sz="1600" cap="sm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US" sz="1600" cap="all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859683-9603-7754-A628-5A99307302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21" y="1235710"/>
            <a:ext cx="4114223" cy="5485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60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3AFF64698B067479431DE29AF259EF0" ma:contentTypeVersion="15" ma:contentTypeDescription="Create a new document." ma:contentTypeScope="" ma:versionID="9387ff89412452f0802e838af4d45a75">
  <xsd:schema xmlns:xsd="http://www.w3.org/2001/XMLSchema" xmlns:xs="http://www.w3.org/2001/XMLSchema" xmlns:p="http://schemas.microsoft.com/office/2006/metadata/properties" xmlns:ns2="dd5930c6-5b61-4303-b090-8df013ae9ac7" xmlns:ns3="f26beb56-8b7c-4b1b-8be6-3a5cecba5a66" targetNamespace="http://schemas.microsoft.com/office/2006/metadata/properties" ma:root="true" ma:fieldsID="f323108b754dcc8f639938067630ab2c" ns2:_="" ns3:_="">
    <xsd:import namespace="dd5930c6-5b61-4303-b090-8df013ae9ac7"/>
    <xsd:import namespace="f26beb56-8b7c-4b1b-8be6-3a5cecba5a6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d5930c6-5b61-4303-b090-8df013ae9ac7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cf78bbae-eb58-4a3c-8a03-dfa8e15a55cc}" ma:internalName="TaxCatchAll" ma:showField="CatchAllData" ma:web="dd5930c6-5b61-4303-b090-8df013ae9ac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6beb56-8b7c-4b1b-8be6-3a5cecba5a6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71baeb1-1e31-471e-812b-f6d65ad301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0D871C5-AB48-41E3-A717-E7B14AC1C2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d5930c6-5b61-4303-b090-8df013ae9ac7"/>
    <ds:schemaRef ds:uri="f26beb56-8b7c-4b1b-8be6-3a5cecba5a6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5A3379-7759-4816-A568-8660B1D3190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82216</TotalTime>
  <Words>1450</Words>
  <Application>Microsoft Office PowerPoint</Application>
  <PresentationFormat>On-screen Show (4:3)</PresentationFormat>
  <Paragraphs>239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Century Gothic</vt:lpstr>
      <vt:lpstr>Georgia</vt:lpstr>
      <vt:lpstr>Roboto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City of Rockland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 Dir</dc:creator>
  <cp:lastModifiedBy>Audra Caler</cp:lastModifiedBy>
  <cp:revision>374</cp:revision>
  <cp:lastPrinted>2019-11-01T11:18:46Z</cp:lastPrinted>
  <dcterms:created xsi:type="dcterms:W3CDTF">2007-04-19T02:46:36Z</dcterms:created>
  <dcterms:modified xsi:type="dcterms:W3CDTF">2024-03-08T18:07:15Z</dcterms:modified>
</cp:coreProperties>
</file>